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Lst>
  <p:sldIdLst>
    <p:sldId id="256" r:id="rId3"/>
    <p:sldId id="294" r:id="rId4"/>
    <p:sldId id="303" r:id="rId5"/>
    <p:sldId id="259" r:id="rId6"/>
    <p:sldId id="306" r:id="rId7"/>
    <p:sldId id="307" r:id="rId8"/>
    <p:sldId id="305" r:id="rId9"/>
    <p:sldId id="304" r:id="rId10"/>
    <p:sldId id="308" r:id="rId11"/>
    <p:sldId id="309" r:id="rId12"/>
    <p:sldId id="310" r:id="rId13"/>
    <p:sldId id="313" r:id="rId14"/>
    <p:sldId id="317" r:id="rId15"/>
    <p:sldId id="314" r:id="rId16"/>
    <p:sldId id="315" r:id="rId17"/>
    <p:sldId id="311" r:id="rId18"/>
    <p:sldId id="318" r:id="rId19"/>
    <p:sldId id="320" r:id="rId20"/>
    <p:sldId id="321" r:id="rId21"/>
    <p:sldId id="319" r:id="rId22"/>
    <p:sldId id="322" r:id="rId23"/>
    <p:sldId id="323" r:id="rId24"/>
    <p:sldId id="327" r:id="rId25"/>
    <p:sldId id="326" r:id="rId26"/>
    <p:sldId id="328" r:id="rId27"/>
    <p:sldId id="329" r:id="rId28"/>
    <p:sldId id="330" r:id="rId29"/>
    <p:sldId id="332" r:id="rId30"/>
    <p:sldId id="333" r:id="rId31"/>
    <p:sldId id="334" r:id="rId32"/>
    <p:sldId id="335" r:id="rId33"/>
    <p:sldId id="331" r:id="rId34"/>
    <p:sldId id="336" r:id="rId35"/>
    <p:sldId id="337" r:id="rId36"/>
    <p:sldId id="338" r:id="rId37"/>
    <p:sldId id="339" r:id="rId38"/>
    <p:sldId id="340" r:id="rId39"/>
    <p:sldId id="324" r:id="rId40"/>
    <p:sldId id="345" r:id="rId41"/>
    <p:sldId id="312" r:id="rId42"/>
    <p:sldId id="325" r:id="rId43"/>
    <p:sldId id="343" r:id="rId44"/>
    <p:sldId id="344" r:id="rId45"/>
    <p:sldId id="347" r:id="rId46"/>
    <p:sldId id="276" r:id="rId47"/>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Lato Light" panose="020F0302020204030204" pitchFamily="34" charset="0"/>
      <p:regular r:id="rId54"/>
      <p:italic r:id="rId55"/>
    </p:embeddedFont>
    <p:embeddedFont>
      <p:font typeface="Montserrat" pitchFamily="2" charset="77"/>
      <p:regular r:id="rId56"/>
      <p:bold r:id="rId57"/>
      <p:italic r:id="rId58"/>
      <p:boldItalic r:id="rId59"/>
    </p:embeddedFont>
    <p:embeddedFont>
      <p:font typeface="Montserrat Bold" pitchFamily="2" charset="77"/>
      <p:bold r:id="rId60"/>
    </p:embeddedFont>
    <p:embeddedFont>
      <p:font typeface="Montserrat SemiBold" panose="020F0502020204030204" pitchFamily="34" charset="0"/>
      <p:regular r:id="rId61"/>
      <p:bold r:id="rId62"/>
      <p:italic r:id="rId63"/>
      <p:boldItalic r:id="rId64"/>
    </p:embeddedFont>
    <p:embeddedFont>
      <p:font typeface="Poppins" pitchFamily="2" charset="77"/>
      <p:regular r:id="rId65"/>
      <p:bold r:id="rId66"/>
      <p:italic r:id="rId67"/>
      <p:boldItalic r:id="rId68"/>
    </p:embeddedFont>
    <p:embeddedFont>
      <p:font typeface="Poppins Bold" pitchFamily="2" charset="77"/>
      <p:bold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434" userDrawn="1">
          <p15:clr>
            <a:srgbClr val="A4A3A4"/>
          </p15:clr>
        </p15:guide>
        <p15:guide id="2" pos="393" userDrawn="1">
          <p15:clr>
            <a:srgbClr val="A4A3A4"/>
          </p15:clr>
        </p15:guide>
        <p15:guide id="4" pos="4861" userDrawn="1">
          <p15:clr>
            <a:srgbClr val="A4A3A4"/>
          </p15:clr>
        </p15:guide>
        <p15:guide id="5" pos="5246" userDrawn="1">
          <p15:clr>
            <a:srgbClr val="A4A3A4"/>
          </p15:clr>
        </p15:guide>
        <p15:guide id="6" pos="7265" userDrawn="1">
          <p15:clr>
            <a:srgbClr val="A4A3A4"/>
          </p15:clr>
        </p15:guide>
        <p15:guide id="7" orient="horz" pos="572" userDrawn="1">
          <p15:clr>
            <a:srgbClr val="A4A3A4"/>
          </p15:clr>
        </p15:guide>
        <p15:guide id="8" orient="horz" pos="3770" userDrawn="1">
          <p15:clr>
            <a:srgbClr val="A4A3A4"/>
          </p15:clr>
        </p15:guide>
        <p15:guide id="9" pos="3840" userDrawn="1">
          <p15:clr>
            <a:srgbClr val="A4A3A4"/>
          </p15:clr>
        </p15:guide>
        <p15:guide id="10" pos="2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89A1C8"/>
    <a:srgbClr val="F48F14"/>
    <a:srgbClr val="364A6F"/>
    <a:srgbClr val="272424"/>
    <a:srgbClr val="E57212"/>
    <a:srgbClr val="FFFFFF"/>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40" autoAdjust="0"/>
    <p:restoredTop sz="96327" autoAdjust="0"/>
  </p:normalViewPr>
  <p:slideViewPr>
    <p:cSldViewPr snapToGrid="0">
      <p:cViewPr>
        <p:scale>
          <a:sx n="75" d="100"/>
          <a:sy n="75" d="100"/>
        </p:scale>
        <p:origin x="936" y="1320"/>
      </p:cViewPr>
      <p:guideLst>
        <p:guide pos="2434"/>
        <p:guide pos="393"/>
        <p:guide pos="4861"/>
        <p:guide pos="5246"/>
        <p:guide pos="7265"/>
        <p:guide orient="horz" pos="572"/>
        <p:guide orient="horz" pos="3770"/>
        <p:guide pos="3840"/>
        <p:guide pos="2842"/>
      </p:guideLst>
    </p:cSldViewPr>
  </p:slideViewPr>
  <p:outlineViewPr>
    <p:cViewPr>
      <p:scale>
        <a:sx n="25" d="100"/>
        <a:sy n="25"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3">
            <a:extLst>
              <a:ext uri="{FF2B5EF4-FFF2-40B4-BE49-F238E27FC236}">
                <a16:creationId xmlns:a16="http://schemas.microsoft.com/office/drawing/2014/main" id="{3625A7BE-0D09-4365-AB57-6C38F64FE582}"/>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5" name="Footer 4">
            <a:extLst>
              <a:ext uri="{FF2B5EF4-FFF2-40B4-BE49-F238E27FC236}">
                <a16:creationId xmlns:a16="http://schemas.microsoft.com/office/drawing/2014/main" id="{24834B73-F3FD-4D44-B1D4-C631E5A1EE0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6B2A787-D435-4D8E-ADCC-61EB8A747F2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1291833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Heading and vertical tex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7A03CF0F-D410-418D-AD24-6B157736F3EA}"/>
              </a:ext>
            </a:extLst>
          </p:cNvPr>
          <p:cNvSpPr>
            <a:spLocks noGrp="1"/>
          </p:cNvSpPr>
          <p:nvPr>
            <p:ph type="title"/>
          </p:nvPr>
        </p:nvSpPr>
        <p:spPr/>
        <p:txBody>
          <a:bodyPr/>
          <a:lstStyle/>
          <a:p>
            <a:r>
              <a:rPr lang="en-US"/>
              <a:t>Click to edit Master title style</a:t>
            </a:r>
          </a:p>
        </p:txBody>
      </p:sp>
      <p:sp>
        <p:nvSpPr>
          <p:cNvPr id="3" name="Vertical Text 2">
            <a:extLst>
              <a:ext uri="{FF2B5EF4-FFF2-40B4-BE49-F238E27FC236}">
                <a16:creationId xmlns:a16="http://schemas.microsoft.com/office/drawing/2014/main" id="{2C605F4E-1716-44DB-8EE0-15CB03BC00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89D0C83B-ECD5-4E20-B5AD-A9BE3C1D964B}"/>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5" name="Footer 4">
            <a:extLst>
              <a:ext uri="{FF2B5EF4-FFF2-40B4-BE49-F238E27FC236}">
                <a16:creationId xmlns:a16="http://schemas.microsoft.com/office/drawing/2014/main" id="{0120F7C2-EDB8-4E55-AF64-273286E730B6}"/>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4EE3AF4F-7FE5-4ED6-B507-291EE6854776}"/>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768899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918418B-1CB0-4390-B764-CB8B7A9680C7}"/>
              </a:ext>
            </a:extLst>
          </p:cNvPr>
          <p:cNvGrpSpPr/>
          <p:nvPr userDrawn="1"/>
        </p:nvGrpSpPr>
        <p:grpSpPr>
          <a:xfrm>
            <a:off x="-195194" y="-191539"/>
            <a:ext cx="13072993" cy="11354838"/>
            <a:chOff x="-195194" y="-191539"/>
            <a:chExt cx="13072993" cy="11354838"/>
          </a:xfrm>
        </p:grpSpPr>
        <p:sp>
          <p:nvSpPr>
            <p:cNvPr id="9" name="Polyline: figure 8">
              <a:extLst>
                <a:ext uri="{FF2B5EF4-FFF2-40B4-BE49-F238E27FC236}">
                  <a16:creationId xmlns:a16="http://schemas.microsoft.com/office/drawing/2014/main" id="{2B3CCE93-6988-49E2-932A-0E13D14129A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B281376E-B67C-4665-8B0B-5A36612F5574}"/>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11" name="Polyline: figure 10">
              <a:extLst>
                <a:ext uri="{FF2B5EF4-FFF2-40B4-BE49-F238E27FC236}">
                  <a16:creationId xmlns:a16="http://schemas.microsoft.com/office/drawing/2014/main" id="{89555713-A626-4A16-BBF5-B3FBBFA21498}"/>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0385FF9-BC7B-41AC-8E1B-D5176964AB13}"/>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3" name="Polyline: figure 12">
              <a:extLst>
                <a:ext uri="{FF2B5EF4-FFF2-40B4-BE49-F238E27FC236}">
                  <a16:creationId xmlns:a16="http://schemas.microsoft.com/office/drawing/2014/main" id="{D08D3592-D317-4A3E-BD63-DC9FB848B35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2739B47A-E91B-4C3A-8D7F-8CAF9B4FBA09}"/>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43CDDA3A-B5EB-4671-87E4-F340DB19023F}"/>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F474FFD9-371C-4486-9F1A-2FCD6DE01800}"/>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A59107F7-493C-41A9-ADC7-356F5481DA7A}"/>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0682B979-297F-42E2-B451-2B6235CC90B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6D57276D-40FB-47FD-A8F3-F72F65596504}"/>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45AF990C-84FD-4477-AA3A-47DD9633C2A0}"/>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16915C57-4900-4B1D-902E-13C3EF4ED2A7}"/>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0E62DA92-7327-4213-94B5-CD0CB6EBE2DA}"/>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5B159B72-1377-49A1-AF3F-6EB6317C1C9C}"/>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51F5D957-8545-4DA7-B18B-0C9CD8C3629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D5B16B9F-5BD6-4D54-95A6-C24A8A382D18}"/>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F2AB17DC-BC51-43BF-BDD1-2099DE7F547C}"/>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7" name="Polyline: figure 26">
              <a:extLst>
                <a:ext uri="{FF2B5EF4-FFF2-40B4-BE49-F238E27FC236}">
                  <a16:creationId xmlns:a16="http://schemas.microsoft.com/office/drawing/2014/main" id="{50A2A4E6-974D-4DBF-8410-07071C22A288}"/>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8" name="Polyline: figure 27">
              <a:extLst>
                <a:ext uri="{FF2B5EF4-FFF2-40B4-BE49-F238E27FC236}">
                  <a16:creationId xmlns:a16="http://schemas.microsoft.com/office/drawing/2014/main" id="{A5774C94-5885-4F0D-84B3-463284C378AA}"/>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spTree>
    <p:extLst>
      <p:ext uri="{BB962C8B-B14F-4D97-AF65-F5344CB8AC3E}">
        <p14:creationId xmlns:p14="http://schemas.microsoft.com/office/powerpoint/2010/main" val="652547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3">
            <a:extLst>
              <a:ext uri="{FF2B5EF4-FFF2-40B4-BE49-F238E27FC236}">
                <a16:creationId xmlns:a16="http://schemas.microsoft.com/office/drawing/2014/main" id="{3625A7BE-0D09-4365-AB57-6C38F64FE582}"/>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5" name="Footer 4">
            <a:extLst>
              <a:ext uri="{FF2B5EF4-FFF2-40B4-BE49-F238E27FC236}">
                <a16:creationId xmlns:a16="http://schemas.microsoft.com/office/drawing/2014/main" id="{24834B73-F3FD-4D44-B1D4-C631E5A1EE0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6B2A787-D435-4D8E-ADCC-61EB8A747F2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4258449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D20489A-381B-4772-8F6C-B8B9AA423468}"/>
              </a:ext>
            </a:extLst>
          </p:cNvPr>
          <p:cNvSpPr>
            <a:spLocks noGrp="1"/>
          </p:cNvSpPr>
          <p:nvPr>
            <p:ph type="title"/>
          </p:nvPr>
        </p:nvSpPr>
        <p:spPr/>
        <p:txBody>
          <a:bodyPr/>
          <a:lstStyle/>
          <a:p>
            <a:r>
              <a:rPr lang="en-US"/>
              <a:t>Sample header</a:t>
            </a:r>
          </a:p>
        </p:txBody>
      </p:sp>
      <p:sp>
        <p:nvSpPr>
          <p:cNvPr id="3" name="Object 2">
            <a:extLst>
              <a:ext uri="{FF2B5EF4-FFF2-40B4-BE49-F238E27FC236}">
                <a16:creationId xmlns:a16="http://schemas.microsoft.com/office/drawing/2014/main" id="{A0D0E9ED-9203-4E69-B9A9-3AE84BCA331D}"/>
              </a:ext>
            </a:extLst>
          </p:cNvPr>
          <p:cNvSpPr>
            <a:spLocks noGrp="1"/>
          </p:cNvSpPr>
          <p:nvPr>
            <p:ph idx="1"/>
          </p:nvPr>
        </p:nvSpPr>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4F58E920-430F-4510-A371-CCA372A11A8E}"/>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5" name="Footer 4">
            <a:extLst>
              <a:ext uri="{FF2B5EF4-FFF2-40B4-BE49-F238E27FC236}">
                <a16:creationId xmlns:a16="http://schemas.microsoft.com/office/drawing/2014/main" id="{593967CF-4374-4DD5-BE95-5E4D64049D8A}"/>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B7C1F94-3B4F-47EF-9879-9D5D741B157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525072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CE1DC63-EA52-4BB5-87C4-B20F5288806B}"/>
              </a:ext>
            </a:extLst>
          </p:cNvPr>
          <p:cNvSpPr>
            <a:spLocks noGrp="1"/>
          </p:cNvSpPr>
          <p:nvPr>
            <p:ph type="title"/>
          </p:nvPr>
        </p:nvSpPr>
        <p:spPr>
          <a:xfrm>
            <a:off x="831850" y="1709738"/>
            <a:ext cx="10515600" cy="2852737"/>
          </a:xfrm>
        </p:spPr>
        <p:txBody>
          <a:bodyPr anchor="b"/>
          <a:lstStyle>
            <a:lvl1pPr>
              <a:defRPr sz="6000"/>
            </a:lvl1pPr>
          </a:lstStyle>
          <a:p>
            <a:r>
              <a:rPr lang="en-US"/>
              <a:t>Sample header</a:t>
            </a:r>
          </a:p>
        </p:txBody>
      </p:sp>
      <p:sp>
        <p:nvSpPr>
          <p:cNvPr id="3" name="Text 2">
            <a:extLst>
              <a:ext uri="{FF2B5EF4-FFF2-40B4-BE49-F238E27FC236}">
                <a16:creationId xmlns:a16="http://schemas.microsoft.com/office/drawing/2014/main" id="{15C949BE-DDAB-4361-84A0-96F857141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Insert Text</a:t>
            </a:r>
          </a:p>
        </p:txBody>
      </p:sp>
      <p:sp>
        <p:nvSpPr>
          <p:cNvPr id="4" name="Date 3">
            <a:extLst>
              <a:ext uri="{FF2B5EF4-FFF2-40B4-BE49-F238E27FC236}">
                <a16:creationId xmlns:a16="http://schemas.microsoft.com/office/drawing/2014/main" id="{45163190-A168-46E4-A314-708F6B3B4C28}"/>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5" name="Footer 4">
            <a:extLst>
              <a:ext uri="{FF2B5EF4-FFF2-40B4-BE49-F238E27FC236}">
                <a16:creationId xmlns:a16="http://schemas.microsoft.com/office/drawing/2014/main" id="{BC589106-262F-4BF8-9F6D-DA8D604854B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A852AC17-43D7-467C-B0B5-DC028E49D9DB}"/>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3015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Objects">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349344F-7122-49C6-837D-0B36B87BE797}"/>
              </a:ext>
            </a:extLst>
          </p:cNvPr>
          <p:cNvSpPr>
            <a:spLocks noGrp="1"/>
          </p:cNvSpPr>
          <p:nvPr>
            <p:ph type="title"/>
          </p:nvPr>
        </p:nvSpPr>
        <p:spPr/>
        <p:txBody>
          <a:bodyPr/>
          <a:lstStyle/>
          <a:p>
            <a:r>
              <a:rPr lang="en-US"/>
              <a:t>Sample header</a:t>
            </a:r>
          </a:p>
        </p:txBody>
      </p:sp>
      <p:sp>
        <p:nvSpPr>
          <p:cNvPr id="3" name="Object 2">
            <a:extLst>
              <a:ext uri="{FF2B5EF4-FFF2-40B4-BE49-F238E27FC236}">
                <a16:creationId xmlns:a16="http://schemas.microsoft.com/office/drawing/2014/main" id="{7001D5F3-0C96-473F-9DA1-12690D35F9CF}"/>
              </a:ext>
            </a:extLst>
          </p:cNvPr>
          <p:cNvSpPr>
            <a:spLocks noGrp="1"/>
          </p:cNvSpPr>
          <p:nvPr>
            <p:ph sz="half" idx="1"/>
          </p:nvPr>
        </p:nvSpPr>
        <p:spPr>
          <a:xfrm>
            <a:off x="838200" y="1825625"/>
            <a:ext cx="5181600" cy="435133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Object 3">
            <a:extLst>
              <a:ext uri="{FF2B5EF4-FFF2-40B4-BE49-F238E27FC236}">
                <a16:creationId xmlns:a16="http://schemas.microsoft.com/office/drawing/2014/main" id="{A42D49B5-A828-4EBB-B97F-288805327A95}"/>
              </a:ext>
            </a:extLst>
          </p:cNvPr>
          <p:cNvSpPr>
            <a:spLocks noGrp="1"/>
          </p:cNvSpPr>
          <p:nvPr>
            <p:ph sz="half" idx="2"/>
          </p:nvPr>
        </p:nvSpPr>
        <p:spPr>
          <a:xfrm>
            <a:off x="6172200" y="1825625"/>
            <a:ext cx="5181600" cy="435133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5" name="Date 4">
            <a:extLst>
              <a:ext uri="{FF2B5EF4-FFF2-40B4-BE49-F238E27FC236}">
                <a16:creationId xmlns:a16="http://schemas.microsoft.com/office/drawing/2014/main" id="{EF16153E-D782-4726-A980-B69CD0823959}"/>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6" name="Footer 5">
            <a:extLst>
              <a:ext uri="{FF2B5EF4-FFF2-40B4-BE49-F238E27FC236}">
                <a16:creationId xmlns:a16="http://schemas.microsoft.com/office/drawing/2014/main" id="{EAA5C110-388E-4269-8843-503BFB5EB806}"/>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A355C92F-C993-4E38-9E01-5AD85934F882}"/>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352193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FFA5FDF-D69C-4137-85DD-7FC97EB189A0}"/>
              </a:ext>
            </a:extLst>
          </p:cNvPr>
          <p:cNvSpPr>
            <a:spLocks noGrp="1"/>
          </p:cNvSpPr>
          <p:nvPr>
            <p:ph type="title"/>
          </p:nvPr>
        </p:nvSpPr>
        <p:spPr>
          <a:xfrm>
            <a:off x="839788" y="365125"/>
            <a:ext cx="10515600" cy="1325563"/>
          </a:xfrm>
        </p:spPr>
        <p:txBody>
          <a:bodyPr/>
          <a:lstStyle/>
          <a:p>
            <a:r>
              <a:rPr lang="en-US"/>
              <a:t>Sample header</a:t>
            </a:r>
          </a:p>
        </p:txBody>
      </p:sp>
      <p:sp>
        <p:nvSpPr>
          <p:cNvPr id="3" name="Text 2">
            <a:extLst>
              <a:ext uri="{FF2B5EF4-FFF2-40B4-BE49-F238E27FC236}">
                <a16:creationId xmlns:a16="http://schemas.microsoft.com/office/drawing/2014/main" id="{DC0839D2-53EE-4CE3-A8CD-D67043E62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4" name="Object 3">
            <a:extLst>
              <a:ext uri="{FF2B5EF4-FFF2-40B4-BE49-F238E27FC236}">
                <a16:creationId xmlns:a16="http://schemas.microsoft.com/office/drawing/2014/main" id="{8886168D-73DB-4516-A2BF-1708C04F5099}"/>
              </a:ext>
            </a:extLst>
          </p:cNvPr>
          <p:cNvSpPr>
            <a:spLocks noGrp="1"/>
          </p:cNvSpPr>
          <p:nvPr>
            <p:ph sz="half" idx="2"/>
          </p:nvPr>
        </p:nvSpPr>
        <p:spPr>
          <a:xfrm>
            <a:off x="839788" y="2505075"/>
            <a:ext cx="5157787"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5" name="Text 4">
            <a:extLst>
              <a:ext uri="{FF2B5EF4-FFF2-40B4-BE49-F238E27FC236}">
                <a16:creationId xmlns:a16="http://schemas.microsoft.com/office/drawing/2014/main" id="{B3734E6E-A46D-4C93-B720-81BFC041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6" name="Object 5">
            <a:extLst>
              <a:ext uri="{FF2B5EF4-FFF2-40B4-BE49-F238E27FC236}">
                <a16:creationId xmlns:a16="http://schemas.microsoft.com/office/drawing/2014/main" id="{1C237B65-CB1E-40AD-9E27-FD1E86013B1D}"/>
              </a:ext>
            </a:extLst>
          </p:cNvPr>
          <p:cNvSpPr>
            <a:spLocks noGrp="1"/>
          </p:cNvSpPr>
          <p:nvPr>
            <p:ph sz="quarter" idx="4"/>
          </p:nvPr>
        </p:nvSpPr>
        <p:spPr>
          <a:xfrm>
            <a:off x="6172200" y="2505075"/>
            <a:ext cx="5183188"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7" name="Date 6">
            <a:extLst>
              <a:ext uri="{FF2B5EF4-FFF2-40B4-BE49-F238E27FC236}">
                <a16:creationId xmlns:a16="http://schemas.microsoft.com/office/drawing/2014/main" id="{C56EFA6A-12DF-4E26-B8B0-E3EC33F08F6E}"/>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8" name="Footer 7">
            <a:extLst>
              <a:ext uri="{FF2B5EF4-FFF2-40B4-BE49-F238E27FC236}">
                <a16:creationId xmlns:a16="http://schemas.microsoft.com/office/drawing/2014/main" id="{B20F8903-E52F-48A7-AB6E-BD230E108CCD}"/>
              </a:ext>
            </a:extLst>
          </p:cNvPr>
          <p:cNvSpPr>
            <a:spLocks noGrp="1"/>
          </p:cNvSpPr>
          <p:nvPr>
            <p:ph type="ftr" sz="quarter" idx="11"/>
          </p:nvPr>
        </p:nvSpPr>
        <p:spPr/>
        <p:txBody>
          <a:bodyPr/>
          <a:lstStyle/>
          <a:p>
            <a:endParaRPr lang="en-US"/>
          </a:p>
        </p:txBody>
      </p:sp>
      <p:sp>
        <p:nvSpPr>
          <p:cNvPr id="9" name="Slide number 8">
            <a:extLst>
              <a:ext uri="{FF2B5EF4-FFF2-40B4-BE49-F238E27FC236}">
                <a16:creationId xmlns:a16="http://schemas.microsoft.com/office/drawing/2014/main" id="{E81CF1FC-59A6-4165-9832-27C9E09DBCF0}"/>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100498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ly Head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36BB21-FA1B-49AC-A6F0-F9E2AC088B8E}"/>
              </a:ext>
            </a:extLst>
          </p:cNvPr>
          <p:cNvGrpSpPr/>
          <p:nvPr userDrawn="1"/>
        </p:nvGrpSpPr>
        <p:grpSpPr>
          <a:xfrm>
            <a:off x="-195194" y="-191539"/>
            <a:ext cx="13072993" cy="11354838"/>
            <a:chOff x="-195194" y="-191539"/>
            <a:chExt cx="13072993" cy="11354838"/>
          </a:xfrm>
        </p:grpSpPr>
        <p:sp>
          <p:nvSpPr>
            <p:cNvPr id="5" name="Polyline: figure 4">
              <a:extLst>
                <a:ext uri="{FF2B5EF4-FFF2-40B4-BE49-F238E27FC236}">
                  <a16:creationId xmlns:a16="http://schemas.microsoft.com/office/drawing/2014/main" id="{095E2CAB-7593-4DAA-9D5E-3D0B250DF70F}"/>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6" name="Polyline: figure 5">
              <a:extLst>
                <a:ext uri="{FF2B5EF4-FFF2-40B4-BE49-F238E27FC236}">
                  <a16:creationId xmlns:a16="http://schemas.microsoft.com/office/drawing/2014/main" id="{199AABF6-025C-4CAF-B724-E077CB2DE80C}"/>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7" name="Polyline: figure 6">
              <a:extLst>
                <a:ext uri="{FF2B5EF4-FFF2-40B4-BE49-F238E27FC236}">
                  <a16:creationId xmlns:a16="http://schemas.microsoft.com/office/drawing/2014/main" id="{D20F8A1D-5582-4E01-9FBA-511679E344FE}"/>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D5A0C0BE-FF4C-4F90-ABDB-9B10331C7AFB}"/>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1" name="Polyline: figure 10">
              <a:extLst>
                <a:ext uri="{FF2B5EF4-FFF2-40B4-BE49-F238E27FC236}">
                  <a16:creationId xmlns:a16="http://schemas.microsoft.com/office/drawing/2014/main" id="{B0DF78F6-47AC-46FA-AC72-9026F08899E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941E036-73F1-454B-9D86-3A0C0D41C15C}"/>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3" name="Polyline: figure 12">
              <a:extLst>
                <a:ext uri="{FF2B5EF4-FFF2-40B4-BE49-F238E27FC236}">
                  <a16:creationId xmlns:a16="http://schemas.microsoft.com/office/drawing/2014/main" id="{EC7BC1F0-A4BC-44FD-8D3E-809BE2625F63}"/>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563DA293-B496-4BA3-A2CC-DA997B83C40C}"/>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E7C4FCCD-D5F9-43A3-B1D3-CC87EEF722A4}"/>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746CCFE2-BE2E-42C0-9A9B-2E168127F0D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5DA0C734-2508-48CF-9E67-E8074F392552}"/>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843C0DA4-A814-4A38-913D-377B7DB282B1}"/>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1B1737E5-FB60-473A-82E7-FF28CB1DD8E2}"/>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9DE887E0-7E3A-4BDA-BC21-A543BF8C6DC7}"/>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9AC859D1-AB2F-48BE-BF2D-DA5F5B19FBFB}"/>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EDD4F633-773E-4FC7-B516-047F419252F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F0322D7C-6C3C-4395-92D7-DC75265757EF}"/>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B9A6B769-E089-4DC4-BB83-1A458F7FEE62}"/>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AB816C7B-BD79-42B9-A9F4-928518A7074B}"/>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04CA1145-B15E-48ED-8696-E83B7869576C}"/>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cxnSp>
        <p:nvCxnSpPr>
          <p:cNvPr id="8" name="Straight with arrow 7">
            <a:extLst>
              <a:ext uri="{FF2B5EF4-FFF2-40B4-BE49-F238E27FC236}">
                <a16:creationId xmlns:a16="http://schemas.microsoft.com/office/drawing/2014/main" id="{D35D353F-B92F-4B46-9AD1-1CFBF573BEF6}"/>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Slide number 5">
            <a:extLst>
              <a:ext uri="{FF2B5EF4-FFF2-40B4-BE49-F238E27FC236}">
                <a16:creationId xmlns:a16="http://schemas.microsoft.com/office/drawing/2014/main" id="{BAC50263-506F-41F2-9A11-49AA6492A4CF}"/>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634759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cxnSp>
        <p:nvCxnSpPr>
          <p:cNvPr id="29" name="Straight with arrow 28">
            <a:extLst>
              <a:ext uri="{FF2B5EF4-FFF2-40B4-BE49-F238E27FC236}">
                <a16:creationId xmlns:a16="http://schemas.microsoft.com/office/drawing/2014/main" id="{DC996CA7-1835-4FD9-9E96-59BD29E32EC0}"/>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Slide number 5">
            <a:extLst>
              <a:ext uri="{FF2B5EF4-FFF2-40B4-BE49-F238E27FC236}">
                <a16:creationId xmlns:a16="http://schemas.microsoft.com/office/drawing/2014/main" id="{D3CEEC29-05A0-4069-95B6-32C4C77B3C5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E57212"/>
                </a:solidFill>
                <a:latin typeface="Montserrat" panose="00000500000000000000" pitchFamily="2" charset="-52"/>
                <a:cs typeface="Poppins" panose="00000500000000000000" pitchFamily="2" charset="0"/>
              </a:rPr>
              <a:pPr/>
              <a:t>‹#›</a:t>
            </a:fld>
            <a:endParaRPr lang="en-US" sz="1600" b="1" dirty="0">
              <a:solidFill>
                <a:srgbClr val="E57212"/>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380576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gned Object">
    <p:spTree>
      <p:nvGrpSpPr>
        <p:cNvPr id="1" name=""/>
        <p:cNvGrpSpPr/>
        <p:nvPr/>
      </p:nvGrpSpPr>
      <p:grpSpPr>
        <a:xfrm>
          <a:off x="0" y="0"/>
          <a:ext cx="0" cy="0"/>
          <a:chOff x="0" y="0"/>
          <a:chExt cx="0" cy="0"/>
        </a:xfrm>
      </p:grpSpPr>
      <p:sp>
        <p:nvSpPr>
          <p:cNvPr id="12" name="Drawing 11">
            <a:extLst>
              <a:ext uri="{FF2B5EF4-FFF2-40B4-BE49-F238E27FC236}">
                <a16:creationId xmlns:a16="http://schemas.microsoft.com/office/drawing/2014/main" id="{7DA71445-DE58-4566-A085-872C9B246B67}"/>
              </a:ext>
            </a:extLst>
          </p:cNvPr>
          <p:cNvSpPr>
            <a:spLocks noGrp="1"/>
          </p:cNvSpPr>
          <p:nvPr>
            <p:ph type="pic" sz="quarter" idx="10"/>
          </p:nvPr>
        </p:nvSpPr>
        <p:spPr>
          <a:xfrm>
            <a:off x="0" y="0"/>
            <a:ext cx="12192000" cy="6858000"/>
          </a:xfrm>
          <a:ln>
            <a:noFill/>
          </a:ln>
        </p:spPr>
        <p:txBody>
          <a:bodyPr/>
          <a:lstStyle/>
          <a:p>
            <a:endParaRPr lang="en-US"/>
          </a:p>
        </p:txBody>
      </p:sp>
      <p:cxnSp>
        <p:nvCxnSpPr>
          <p:cNvPr id="13" name="Straight with arrow 12">
            <a:extLst>
              <a:ext uri="{FF2B5EF4-FFF2-40B4-BE49-F238E27FC236}">
                <a16:creationId xmlns:a16="http://schemas.microsoft.com/office/drawing/2014/main" id="{D45F2DC1-36F6-4A33-B2D4-44023772DA6C}"/>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lide number 5">
            <a:extLst>
              <a:ext uri="{FF2B5EF4-FFF2-40B4-BE49-F238E27FC236}">
                <a16:creationId xmlns:a16="http://schemas.microsoft.com/office/drawing/2014/main" id="{0DB93F0E-DFFA-444E-80C6-D8F97B73B5F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80301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objec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D20489A-381B-4772-8F6C-B8B9AA423468}"/>
              </a:ext>
            </a:extLst>
          </p:cNvPr>
          <p:cNvSpPr>
            <a:spLocks noGrp="1"/>
          </p:cNvSpPr>
          <p:nvPr>
            <p:ph type="title"/>
          </p:nvPr>
        </p:nvSpPr>
        <p:spPr/>
        <p:txBody>
          <a:bodyPr/>
          <a:lstStyle/>
          <a:p>
            <a:r>
              <a:rPr lang="en-US"/>
              <a:t>Click to edit Master title style</a:t>
            </a:r>
          </a:p>
        </p:txBody>
      </p:sp>
      <p:sp>
        <p:nvSpPr>
          <p:cNvPr id="3" name="Object 2">
            <a:extLst>
              <a:ext uri="{FF2B5EF4-FFF2-40B4-BE49-F238E27FC236}">
                <a16:creationId xmlns:a16="http://schemas.microsoft.com/office/drawing/2014/main" id="{A0D0E9ED-9203-4E69-B9A9-3AE84BCA33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4F58E920-430F-4510-A371-CCA372A11A8E}"/>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5" name="Footer 4">
            <a:extLst>
              <a:ext uri="{FF2B5EF4-FFF2-40B4-BE49-F238E27FC236}">
                <a16:creationId xmlns:a16="http://schemas.microsoft.com/office/drawing/2014/main" id="{593967CF-4374-4DD5-BE95-5E4D64049D8A}"/>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9B7C1F94-3B4F-47EF-9879-9D5D741B1573}"/>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4027234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877F1BF-9907-42C6-8B19-076DAA196977}"/>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Drawing 2">
            <a:extLst>
              <a:ext uri="{FF2B5EF4-FFF2-40B4-BE49-F238E27FC236}">
                <a16:creationId xmlns:a16="http://schemas.microsoft.com/office/drawing/2014/main" id="{4F8212E5-5D43-43B7-B923-F737C6349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3">
            <a:extLst>
              <a:ext uri="{FF2B5EF4-FFF2-40B4-BE49-F238E27FC236}">
                <a16:creationId xmlns:a16="http://schemas.microsoft.com/office/drawing/2014/main" id="{8A90B301-2E64-4C8E-B70C-600ECBA31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99BB9872-B5CC-40BA-B76C-02B6C32845CB}"/>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6" name="Footer 5">
            <a:extLst>
              <a:ext uri="{FF2B5EF4-FFF2-40B4-BE49-F238E27FC236}">
                <a16:creationId xmlns:a16="http://schemas.microsoft.com/office/drawing/2014/main" id="{9B4E2C6A-1122-4FA4-B150-8086D3C238C8}"/>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085C2BFA-511B-4874-85CB-5EACF497B9CA}"/>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411551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Heading and vertical tex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7A03CF0F-D410-418D-AD24-6B157736F3EA}"/>
              </a:ext>
            </a:extLst>
          </p:cNvPr>
          <p:cNvSpPr>
            <a:spLocks noGrp="1"/>
          </p:cNvSpPr>
          <p:nvPr>
            <p:ph type="title"/>
          </p:nvPr>
        </p:nvSpPr>
        <p:spPr/>
        <p:txBody>
          <a:bodyPr/>
          <a:lstStyle/>
          <a:p>
            <a:r>
              <a:rPr lang="en-US"/>
              <a:t>Sample header</a:t>
            </a:r>
          </a:p>
        </p:txBody>
      </p:sp>
      <p:sp>
        <p:nvSpPr>
          <p:cNvPr id="3" name="Vertical Text 2">
            <a:extLst>
              <a:ext uri="{FF2B5EF4-FFF2-40B4-BE49-F238E27FC236}">
                <a16:creationId xmlns:a16="http://schemas.microsoft.com/office/drawing/2014/main" id="{2C605F4E-1716-44DB-8EE0-15CB03BC004B}"/>
              </a:ext>
            </a:extLst>
          </p:cNvPr>
          <p:cNvSpPr>
            <a:spLocks noGrp="1"/>
          </p:cNvSpPr>
          <p:nvPr>
            <p:ph type="body" orient="vert" idx="1"/>
          </p:nvPr>
        </p:nvSpPr>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89D0C83B-ECD5-4E20-B5AD-A9BE3C1D964B}"/>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5" name="Footer 4">
            <a:extLst>
              <a:ext uri="{FF2B5EF4-FFF2-40B4-BE49-F238E27FC236}">
                <a16:creationId xmlns:a16="http://schemas.microsoft.com/office/drawing/2014/main" id="{0120F7C2-EDB8-4E55-AF64-273286E730B6}"/>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4EE3AF4F-7FE5-4ED6-B507-291EE6854776}"/>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3007430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918418B-1CB0-4390-B764-CB8B7A9680C7}"/>
              </a:ext>
            </a:extLst>
          </p:cNvPr>
          <p:cNvGrpSpPr/>
          <p:nvPr userDrawn="1"/>
        </p:nvGrpSpPr>
        <p:grpSpPr>
          <a:xfrm>
            <a:off x="-195194" y="-191539"/>
            <a:ext cx="13072993" cy="11354838"/>
            <a:chOff x="-195194" y="-191539"/>
            <a:chExt cx="13072993" cy="11354838"/>
          </a:xfrm>
        </p:grpSpPr>
        <p:sp>
          <p:nvSpPr>
            <p:cNvPr id="9" name="Polyline: figure 8">
              <a:extLst>
                <a:ext uri="{FF2B5EF4-FFF2-40B4-BE49-F238E27FC236}">
                  <a16:creationId xmlns:a16="http://schemas.microsoft.com/office/drawing/2014/main" id="{2B3CCE93-6988-49E2-932A-0E13D14129A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B281376E-B67C-4665-8B0B-5A36612F5574}"/>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11" name="Polyline: figure 10">
              <a:extLst>
                <a:ext uri="{FF2B5EF4-FFF2-40B4-BE49-F238E27FC236}">
                  <a16:creationId xmlns:a16="http://schemas.microsoft.com/office/drawing/2014/main" id="{89555713-A626-4A16-BBF5-B3FBBFA21498}"/>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0385FF9-BC7B-41AC-8E1B-D5176964AB13}"/>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3" name="Polyline: figure 12">
              <a:extLst>
                <a:ext uri="{FF2B5EF4-FFF2-40B4-BE49-F238E27FC236}">
                  <a16:creationId xmlns:a16="http://schemas.microsoft.com/office/drawing/2014/main" id="{D08D3592-D317-4A3E-BD63-DC9FB848B35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2739B47A-E91B-4C3A-8D7F-8CAF9B4FBA09}"/>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43CDDA3A-B5EB-4671-87E4-F340DB19023F}"/>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F474FFD9-371C-4486-9F1A-2FCD6DE01800}"/>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A59107F7-493C-41A9-ADC7-356F5481DA7A}"/>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0682B979-297F-42E2-B451-2B6235CC90B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6D57276D-40FB-47FD-A8F3-F72F65596504}"/>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45AF990C-84FD-4477-AA3A-47DD9633C2A0}"/>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16915C57-4900-4B1D-902E-13C3EF4ED2A7}"/>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0E62DA92-7327-4213-94B5-CD0CB6EBE2DA}"/>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5B159B72-1377-49A1-AF3F-6EB6317C1C9C}"/>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51F5D957-8545-4DA7-B18B-0C9CD8C3629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D5B16B9F-5BD6-4D54-95A6-C24A8A382D18}"/>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F2AB17DC-BC51-43BF-BDD1-2099DE7F547C}"/>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7" name="Polyline: figure 26">
              <a:extLst>
                <a:ext uri="{FF2B5EF4-FFF2-40B4-BE49-F238E27FC236}">
                  <a16:creationId xmlns:a16="http://schemas.microsoft.com/office/drawing/2014/main" id="{50A2A4E6-974D-4DBF-8410-07071C22A288}"/>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8" name="Polyline: figure 27">
              <a:extLst>
                <a:ext uri="{FF2B5EF4-FFF2-40B4-BE49-F238E27FC236}">
                  <a16:creationId xmlns:a16="http://schemas.microsoft.com/office/drawing/2014/main" id="{A5774C94-5885-4F0D-84B3-463284C378AA}"/>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spTree>
    <p:extLst>
      <p:ext uri="{BB962C8B-B14F-4D97-AF65-F5344CB8AC3E}">
        <p14:creationId xmlns:p14="http://schemas.microsoft.com/office/powerpoint/2010/main" val="337904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CE1DC63-EA52-4BB5-87C4-B20F528880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2">
            <a:extLst>
              <a:ext uri="{FF2B5EF4-FFF2-40B4-BE49-F238E27FC236}">
                <a16:creationId xmlns:a16="http://schemas.microsoft.com/office/drawing/2014/main" id="{15C949BE-DDAB-4361-84A0-96F8571410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3">
            <a:extLst>
              <a:ext uri="{FF2B5EF4-FFF2-40B4-BE49-F238E27FC236}">
                <a16:creationId xmlns:a16="http://schemas.microsoft.com/office/drawing/2014/main" id="{45163190-A168-46E4-A314-708F6B3B4C28}"/>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5" name="Footer 4">
            <a:extLst>
              <a:ext uri="{FF2B5EF4-FFF2-40B4-BE49-F238E27FC236}">
                <a16:creationId xmlns:a16="http://schemas.microsoft.com/office/drawing/2014/main" id="{BC589106-262F-4BF8-9F6D-DA8D604854B8}"/>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A852AC17-43D7-467C-B0B5-DC028E49D9DB}"/>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1769213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Objects">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0349344F-7122-49C6-837D-0B36B87BE797}"/>
              </a:ext>
            </a:extLst>
          </p:cNvPr>
          <p:cNvSpPr>
            <a:spLocks noGrp="1"/>
          </p:cNvSpPr>
          <p:nvPr>
            <p:ph type="title"/>
          </p:nvPr>
        </p:nvSpPr>
        <p:spPr/>
        <p:txBody>
          <a:bodyPr/>
          <a:lstStyle/>
          <a:p>
            <a:r>
              <a:rPr lang="en-US"/>
              <a:t>Click to edit Master title style</a:t>
            </a:r>
          </a:p>
        </p:txBody>
      </p:sp>
      <p:sp>
        <p:nvSpPr>
          <p:cNvPr id="3" name="Object 2">
            <a:extLst>
              <a:ext uri="{FF2B5EF4-FFF2-40B4-BE49-F238E27FC236}">
                <a16:creationId xmlns:a16="http://schemas.microsoft.com/office/drawing/2014/main" id="{7001D5F3-0C96-473F-9DA1-12690D35F9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bject 3">
            <a:extLst>
              <a:ext uri="{FF2B5EF4-FFF2-40B4-BE49-F238E27FC236}">
                <a16:creationId xmlns:a16="http://schemas.microsoft.com/office/drawing/2014/main" id="{A42D49B5-A828-4EBB-B97F-288805327A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4">
            <a:extLst>
              <a:ext uri="{FF2B5EF4-FFF2-40B4-BE49-F238E27FC236}">
                <a16:creationId xmlns:a16="http://schemas.microsoft.com/office/drawing/2014/main" id="{EF16153E-D782-4726-A980-B69CD0823959}"/>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6" name="Footer 5">
            <a:extLst>
              <a:ext uri="{FF2B5EF4-FFF2-40B4-BE49-F238E27FC236}">
                <a16:creationId xmlns:a16="http://schemas.microsoft.com/office/drawing/2014/main" id="{EAA5C110-388E-4269-8843-503BFB5EB806}"/>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A355C92F-C993-4E38-9E01-5AD85934F882}"/>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753937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FFA5FDF-D69C-4137-85DD-7FC97EB189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2">
            <a:extLst>
              <a:ext uri="{FF2B5EF4-FFF2-40B4-BE49-F238E27FC236}">
                <a16:creationId xmlns:a16="http://schemas.microsoft.com/office/drawing/2014/main" id="{DC0839D2-53EE-4CE3-A8CD-D67043E62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Object 3">
            <a:extLst>
              <a:ext uri="{FF2B5EF4-FFF2-40B4-BE49-F238E27FC236}">
                <a16:creationId xmlns:a16="http://schemas.microsoft.com/office/drawing/2014/main" id="{8886168D-73DB-4516-A2BF-1708C04F50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4">
            <a:extLst>
              <a:ext uri="{FF2B5EF4-FFF2-40B4-BE49-F238E27FC236}">
                <a16:creationId xmlns:a16="http://schemas.microsoft.com/office/drawing/2014/main" id="{B3734E6E-A46D-4C93-B720-81BFC041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Object 5">
            <a:extLst>
              <a:ext uri="{FF2B5EF4-FFF2-40B4-BE49-F238E27FC236}">
                <a16:creationId xmlns:a16="http://schemas.microsoft.com/office/drawing/2014/main" id="{1C237B65-CB1E-40AD-9E27-FD1E86013B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6">
            <a:extLst>
              <a:ext uri="{FF2B5EF4-FFF2-40B4-BE49-F238E27FC236}">
                <a16:creationId xmlns:a16="http://schemas.microsoft.com/office/drawing/2014/main" id="{C56EFA6A-12DF-4E26-B8B0-E3EC33F08F6E}"/>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8" name="Footer 7">
            <a:extLst>
              <a:ext uri="{FF2B5EF4-FFF2-40B4-BE49-F238E27FC236}">
                <a16:creationId xmlns:a16="http://schemas.microsoft.com/office/drawing/2014/main" id="{B20F8903-E52F-48A7-AB6E-BD230E108CCD}"/>
              </a:ext>
            </a:extLst>
          </p:cNvPr>
          <p:cNvSpPr>
            <a:spLocks noGrp="1"/>
          </p:cNvSpPr>
          <p:nvPr>
            <p:ph type="ftr" sz="quarter" idx="11"/>
          </p:nvPr>
        </p:nvSpPr>
        <p:spPr/>
        <p:txBody>
          <a:bodyPr/>
          <a:lstStyle/>
          <a:p>
            <a:endParaRPr lang="en-US"/>
          </a:p>
        </p:txBody>
      </p:sp>
      <p:sp>
        <p:nvSpPr>
          <p:cNvPr id="9" name="Slide number 8">
            <a:extLst>
              <a:ext uri="{FF2B5EF4-FFF2-40B4-BE49-F238E27FC236}">
                <a16:creationId xmlns:a16="http://schemas.microsoft.com/office/drawing/2014/main" id="{E81CF1FC-59A6-4165-9832-27C9E09DBCF0}"/>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01309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ly Head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36BB21-FA1B-49AC-A6F0-F9E2AC088B8E}"/>
              </a:ext>
            </a:extLst>
          </p:cNvPr>
          <p:cNvGrpSpPr/>
          <p:nvPr userDrawn="1"/>
        </p:nvGrpSpPr>
        <p:grpSpPr>
          <a:xfrm>
            <a:off x="-195194" y="-191539"/>
            <a:ext cx="13072993" cy="11354838"/>
            <a:chOff x="-195194" y="-191539"/>
            <a:chExt cx="13072993" cy="11354838"/>
          </a:xfrm>
        </p:grpSpPr>
        <p:sp>
          <p:nvSpPr>
            <p:cNvPr id="5" name="Polyline: figure 4">
              <a:extLst>
                <a:ext uri="{FF2B5EF4-FFF2-40B4-BE49-F238E27FC236}">
                  <a16:creationId xmlns:a16="http://schemas.microsoft.com/office/drawing/2014/main" id="{095E2CAB-7593-4DAA-9D5E-3D0B250DF70F}"/>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6" name="Polyline: figure 5">
              <a:extLst>
                <a:ext uri="{FF2B5EF4-FFF2-40B4-BE49-F238E27FC236}">
                  <a16:creationId xmlns:a16="http://schemas.microsoft.com/office/drawing/2014/main" id="{199AABF6-025C-4CAF-B724-E077CB2DE80C}"/>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7" name="Polyline: figure 6">
              <a:extLst>
                <a:ext uri="{FF2B5EF4-FFF2-40B4-BE49-F238E27FC236}">
                  <a16:creationId xmlns:a16="http://schemas.microsoft.com/office/drawing/2014/main" id="{D20F8A1D-5582-4E01-9FBA-511679E344FE}"/>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D5A0C0BE-FF4C-4F90-ABDB-9B10331C7AFB}"/>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dirty="0"/>
            </a:p>
          </p:txBody>
        </p:sp>
        <p:sp>
          <p:nvSpPr>
            <p:cNvPr id="11" name="Polyline: figure 10">
              <a:extLst>
                <a:ext uri="{FF2B5EF4-FFF2-40B4-BE49-F238E27FC236}">
                  <a16:creationId xmlns:a16="http://schemas.microsoft.com/office/drawing/2014/main" id="{B0DF78F6-47AC-46FA-AC72-9026F08899E1}"/>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7941E036-73F1-454B-9D86-3A0C0D41C15C}"/>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3" name="Polyline: figure 12">
              <a:extLst>
                <a:ext uri="{FF2B5EF4-FFF2-40B4-BE49-F238E27FC236}">
                  <a16:creationId xmlns:a16="http://schemas.microsoft.com/office/drawing/2014/main" id="{EC7BC1F0-A4BC-44FD-8D3E-809BE2625F63}"/>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563DA293-B496-4BA3-A2CC-DA997B83C40C}"/>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E7C4FCCD-D5F9-43A3-B1D3-CC87EEF722A4}"/>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746CCFE2-BE2E-42C0-9A9B-2E168127F0DC}"/>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5DA0C734-2508-48CF-9E67-E8074F392552}"/>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843C0DA4-A814-4A38-913D-377B7DB282B1}"/>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1B1737E5-FB60-473A-82E7-FF28CB1DD8E2}"/>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9DE887E0-7E3A-4BDA-BC21-A543BF8C6DC7}"/>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9AC859D1-AB2F-48BE-BF2D-DA5F5B19FBFB}"/>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EDD4F633-773E-4FC7-B516-047F419252F6}"/>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F0322D7C-6C3C-4395-92D7-DC75265757EF}"/>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B9A6B769-E089-4DC4-BB83-1A458F7FEE62}"/>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AB816C7B-BD79-42B9-A9F4-928518A7074B}"/>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04CA1145-B15E-48ED-8696-E83B7869576C}"/>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cxnSp>
        <p:nvCxnSpPr>
          <p:cNvPr id="8" name="Straight with arrow 7">
            <a:extLst>
              <a:ext uri="{FF2B5EF4-FFF2-40B4-BE49-F238E27FC236}">
                <a16:creationId xmlns:a16="http://schemas.microsoft.com/office/drawing/2014/main" id="{D35D353F-B92F-4B46-9AD1-1CFBF573BEF6}"/>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Slide number 5">
            <a:extLst>
              <a:ext uri="{FF2B5EF4-FFF2-40B4-BE49-F238E27FC236}">
                <a16:creationId xmlns:a16="http://schemas.microsoft.com/office/drawing/2014/main" id="{BAC50263-506F-41F2-9A11-49AA6492A4CF}"/>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8633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cxnSp>
        <p:nvCxnSpPr>
          <p:cNvPr id="29" name="Straight with arrow 28">
            <a:extLst>
              <a:ext uri="{FF2B5EF4-FFF2-40B4-BE49-F238E27FC236}">
                <a16:creationId xmlns:a16="http://schemas.microsoft.com/office/drawing/2014/main" id="{DC996CA7-1835-4FD9-9E96-59BD29E32EC0}"/>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Slide number 5">
            <a:extLst>
              <a:ext uri="{FF2B5EF4-FFF2-40B4-BE49-F238E27FC236}">
                <a16:creationId xmlns:a16="http://schemas.microsoft.com/office/drawing/2014/main" id="{D3CEEC29-05A0-4069-95B6-32C4C77B3C5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E57212"/>
                </a:solidFill>
                <a:latin typeface="Montserrat" panose="00000500000000000000" pitchFamily="2" charset="-52"/>
                <a:cs typeface="Poppins" panose="00000500000000000000" pitchFamily="2" charset="0"/>
              </a:rPr>
              <a:pPr/>
              <a:t>‹#›</a:t>
            </a:fld>
            <a:endParaRPr lang="en-US" sz="1600" b="1" dirty="0">
              <a:solidFill>
                <a:srgbClr val="E57212"/>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154196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gned Object">
    <p:spTree>
      <p:nvGrpSpPr>
        <p:cNvPr id="1" name=""/>
        <p:cNvGrpSpPr/>
        <p:nvPr/>
      </p:nvGrpSpPr>
      <p:grpSpPr>
        <a:xfrm>
          <a:off x="0" y="0"/>
          <a:ext cx="0" cy="0"/>
          <a:chOff x="0" y="0"/>
          <a:chExt cx="0" cy="0"/>
        </a:xfrm>
      </p:grpSpPr>
      <p:sp>
        <p:nvSpPr>
          <p:cNvPr id="12" name="Drawing 11">
            <a:extLst>
              <a:ext uri="{FF2B5EF4-FFF2-40B4-BE49-F238E27FC236}">
                <a16:creationId xmlns:a16="http://schemas.microsoft.com/office/drawing/2014/main" id="{7DA71445-DE58-4566-A085-872C9B246B67}"/>
              </a:ext>
            </a:extLst>
          </p:cNvPr>
          <p:cNvSpPr>
            <a:spLocks noGrp="1"/>
          </p:cNvSpPr>
          <p:nvPr>
            <p:ph type="pic" sz="quarter" idx="10"/>
          </p:nvPr>
        </p:nvSpPr>
        <p:spPr>
          <a:xfrm>
            <a:off x="0" y="0"/>
            <a:ext cx="12192000" cy="6858000"/>
          </a:xfrm>
          <a:ln>
            <a:noFill/>
          </a:ln>
        </p:spPr>
        <p:txBody>
          <a:bodyPr/>
          <a:lstStyle/>
          <a:p>
            <a:r>
              <a:rPr lang="en-US"/>
              <a:t>Click icon to add picture</a:t>
            </a:r>
          </a:p>
        </p:txBody>
      </p:sp>
      <p:cxnSp>
        <p:nvCxnSpPr>
          <p:cNvPr id="13" name="Straight with arrow 12">
            <a:extLst>
              <a:ext uri="{FF2B5EF4-FFF2-40B4-BE49-F238E27FC236}">
                <a16:creationId xmlns:a16="http://schemas.microsoft.com/office/drawing/2014/main" id="{D45F2DC1-36F6-4A33-B2D4-44023772DA6C}"/>
              </a:ext>
            </a:extLst>
          </p:cNvPr>
          <p:cNvCxnSpPr>
            <a:cxnSpLocks/>
          </p:cNvCxnSpPr>
          <p:nvPr userDrawn="1"/>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Slide number 5">
            <a:extLst>
              <a:ext uri="{FF2B5EF4-FFF2-40B4-BE49-F238E27FC236}">
                <a16:creationId xmlns:a16="http://schemas.microsoft.com/office/drawing/2014/main" id="{0DB93F0E-DFFA-444E-80C6-D8F97B73B5F7}"/>
              </a:ext>
            </a:extLst>
          </p:cNvPr>
          <p:cNvSpPr txBox="1">
            <a:spLocks/>
          </p:cNvSpPr>
          <p:nvPr userDrawn="1"/>
        </p:nvSpPr>
        <p:spPr>
          <a:xfrm>
            <a:off x="109696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sz="1600" b="1" smtClean="0">
                <a:solidFill>
                  <a:srgbClr val="F48F14"/>
                </a:solidFill>
                <a:latin typeface="Montserrat" panose="00000500000000000000" pitchFamily="2" charset="-52"/>
                <a:cs typeface="Poppins" panose="00000500000000000000" pitchFamily="2" charset="0"/>
              </a:rPr>
              <a:pPr/>
              <a:t>‹#›</a:t>
            </a:fld>
            <a:endParaRPr lang="en-US" sz="1600" b="1" dirty="0">
              <a:solidFill>
                <a:srgbClr val="F48F14"/>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051650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D877F1BF-9907-42C6-8B19-076DAA196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Drawing 2">
            <a:extLst>
              <a:ext uri="{FF2B5EF4-FFF2-40B4-BE49-F238E27FC236}">
                <a16:creationId xmlns:a16="http://schemas.microsoft.com/office/drawing/2014/main" id="{4F8212E5-5D43-43B7-B923-F737C6349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3">
            <a:extLst>
              <a:ext uri="{FF2B5EF4-FFF2-40B4-BE49-F238E27FC236}">
                <a16:creationId xmlns:a16="http://schemas.microsoft.com/office/drawing/2014/main" id="{8A90B301-2E64-4C8E-B70C-600ECBA31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4">
            <a:extLst>
              <a:ext uri="{FF2B5EF4-FFF2-40B4-BE49-F238E27FC236}">
                <a16:creationId xmlns:a16="http://schemas.microsoft.com/office/drawing/2014/main" id="{99BB9872-B5CC-40BA-B76C-02B6C32845CB}"/>
              </a:ext>
            </a:extLst>
          </p:cNvPr>
          <p:cNvSpPr>
            <a:spLocks noGrp="1"/>
          </p:cNvSpPr>
          <p:nvPr>
            <p:ph type="dt" sz="half" idx="10"/>
          </p:nvPr>
        </p:nvSpPr>
        <p:spPr/>
        <p:txBody>
          <a:bodyPr/>
          <a:lstStyle/>
          <a:p>
            <a:fld id="{62D17C7D-1AD5-4FE1-A348-5DDE4F5E2E7D}" type="datetimeFigureOut">
              <a:rPr lang="en-US" smtClean="0"/>
              <a:t>4/21/23</a:t>
            </a:fld>
            <a:endParaRPr lang="en-US"/>
          </a:p>
        </p:txBody>
      </p:sp>
      <p:sp>
        <p:nvSpPr>
          <p:cNvPr id="6" name="Footer 5">
            <a:extLst>
              <a:ext uri="{FF2B5EF4-FFF2-40B4-BE49-F238E27FC236}">
                <a16:creationId xmlns:a16="http://schemas.microsoft.com/office/drawing/2014/main" id="{9B4E2C6A-1122-4FA4-B150-8086D3C238C8}"/>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085C2BFA-511B-4874-85CB-5EACF497B9CA}"/>
              </a:ext>
            </a:extLst>
          </p:cNvPr>
          <p:cNvSpPr>
            <a:spLocks noGrp="1"/>
          </p:cNvSpPr>
          <p:nvPr>
            <p:ph type="sldNum" sz="quarter" idx="12"/>
          </p:nvPr>
        </p:nvSpPr>
        <p:spPr/>
        <p:txBody>
          <a:bodyPr/>
          <a:lstStyle/>
          <a:p>
            <a:fld id="{254061C7-4207-4AD9-849D-07C6803BB111}" type="slidenum">
              <a:rPr lang="en-US" smtClean="0"/>
              <a:t>‹#›</a:t>
            </a:fld>
            <a:endParaRPr lang="en-US"/>
          </a:p>
        </p:txBody>
      </p:sp>
    </p:spTree>
    <p:extLst>
      <p:ext uri="{BB962C8B-B14F-4D97-AF65-F5344CB8AC3E}">
        <p14:creationId xmlns:p14="http://schemas.microsoft.com/office/powerpoint/2010/main" val="2407371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424"/>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5025A95-24AA-4DED-B266-AA8AE063E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C4A2510E-B67D-4359-80E5-28674E7B3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AF243A7C-402F-4327-B090-195A91892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17C7D-1AD5-4FE1-A348-5DDE4F5E2E7D}" type="datetimeFigureOut">
              <a:rPr lang="en-US" smtClean="0"/>
              <a:t>4/21/23</a:t>
            </a:fld>
            <a:endParaRPr lang="en-US"/>
          </a:p>
        </p:txBody>
      </p:sp>
      <p:sp>
        <p:nvSpPr>
          <p:cNvPr id="5" name="Footer 4">
            <a:extLst>
              <a:ext uri="{FF2B5EF4-FFF2-40B4-BE49-F238E27FC236}">
                <a16:creationId xmlns:a16="http://schemas.microsoft.com/office/drawing/2014/main" id="{AD7E2DD8-998B-4ACB-963D-2F8AF8384F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414E0051-23D9-4DC7-9547-01F9F720CC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061C7-4207-4AD9-849D-07C6803BB111}" type="slidenum">
              <a:rPr lang="en-US" smtClean="0"/>
              <a:t>‹#›</a:t>
            </a:fld>
            <a:endParaRPr lang="en-US"/>
          </a:p>
        </p:txBody>
      </p:sp>
    </p:spTree>
    <p:extLst>
      <p:ext uri="{BB962C8B-B14F-4D97-AF65-F5344CB8AC3E}">
        <p14:creationId xmlns:p14="http://schemas.microsoft.com/office/powerpoint/2010/main" val="2905435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55025A95-24AA-4DED-B266-AA8AE063E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C4A2510E-B67D-4359-80E5-28674E7B3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AF243A7C-402F-4327-B090-195A91892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17C7D-1AD5-4FE1-A348-5DDE4F5E2E7D}" type="datetimeFigureOut">
              <a:rPr lang="en-US" smtClean="0"/>
              <a:t>4/21/23</a:t>
            </a:fld>
            <a:endParaRPr lang="en-US"/>
          </a:p>
        </p:txBody>
      </p:sp>
      <p:sp>
        <p:nvSpPr>
          <p:cNvPr id="5" name="Footer 4">
            <a:extLst>
              <a:ext uri="{FF2B5EF4-FFF2-40B4-BE49-F238E27FC236}">
                <a16:creationId xmlns:a16="http://schemas.microsoft.com/office/drawing/2014/main" id="{AD7E2DD8-998B-4ACB-963D-2F8AF8384F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414E0051-23D9-4DC7-9547-01F9F720CC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4061C7-4207-4AD9-849D-07C6803BB111}" type="slidenum">
              <a:rPr lang="en-US" smtClean="0"/>
              <a:t>‹#›</a:t>
            </a:fld>
            <a:endParaRPr lang="en-US"/>
          </a:p>
        </p:txBody>
      </p:sp>
    </p:spTree>
    <p:extLst>
      <p:ext uri="{BB962C8B-B14F-4D97-AF65-F5344CB8AC3E}">
        <p14:creationId xmlns:p14="http://schemas.microsoft.com/office/powerpoint/2010/main" val="24884329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hyperlink" Target="https://www.promptingguide.ai/" TargetMode="Externa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D055B7-FDD5-4643-A570-07787DF8CBEA}"/>
              </a:ext>
            </a:extLst>
          </p:cNvPr>
          <p:cNvGrpSpPr/>
          <p:nvPr/>
        </p:nvGrpSpPr>
        <p:grpSpPr>
          <a:xfrm>
            <a:off x="-167228" y="-3610449"/>
            <a:ext cx="13072993" cy="11354838"/>
            <a:chOff x="-195194" y="-191539"/>
            <a:chExt cx="13072993" cy="11354838"/>
          </a:xfrm>
        </p:grpSpPr>
        <p:sp>
          <p:nvSpPr>
            <p:cNvPr id="8" name="Polyline: figure 7">
              <a:extLst>
                <a:ext uri="{FF2B5EF4-FFF2-40B4-BE49-F238E27FC236}">
                  <a16:creationId xmlns:a16="http://schemas.microsoft.com/office/drawing/2014/main" id="{C1787D2B-FE5E-4FA6-8501-2718A2CC7DE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endParaRPr lang="en-US"/>
            </a:p>
          </p:txBody>
        </p:sp>
        <p:sp>
          <p:nvSpPr>
            <p:cNvPr id="9" name="Polyline: figure 8">
              <a:extLst>
                <a:ext uri="{FF2B5EF4-FFF2-40B4-BE49-F238E27FC236}">
                  <a16:creationId xmlns:a16="http://schemas.microsoft.com/office/drawing/2014/main" id="{103F590F-7FDC-4F85-A3FF-08589CC0D8F9}"/>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endParaRPr lang="en-US"/>
            </a:p>
          </p:txBody>
        </p:sp>
        <p:sp>
          <p:nvSpPr>
            <p:cNvPr id="10" name="Polyline: figure 9">
              <a:extLst>
                <a:ext uri="{FF2B5EF4-FFF2-40B4-BE49-F238E27FC236}">
                  <a16:creationId xmlns:a16="http://schemas.microsoft.com/office/drawing/2014/main" id="{6B103802-32C4-4A2E-9467-35CA8334D332}"/>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endParaRPr lang="en-US"/>
            </a:p>
          </p:txBody>
        </p:sp>
        <p:sp>
          <p:nvSpPr>
            <p:cNvPr id="11" name="Polyline: figure 10">
              <a:extLst>
                <a:ext uri="{FF2B5EF4-FFF2-40B4-BE49-F238E27FC236}">
                  <a16:creationId xmlns:a16="http://schemas.microsoft.com/office/drawing/2014/main" id="{8DA86990-D7B4-4B88-ACB7-ABB7535F8E6D}"/>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endParaRPr lang="en-US"/>
            </a:p>
          </p:txBody>
        </p:sp>
        <p:sp>
          <p:nvSpPr>
            <p:cNvPr id="12" name="Polyline: figure 11">
              <a:extLst>
                <a:ext uri="{FF2B5EF4-FFF2-40B4-BE49-F238E27FC236}">
                  <a16:creationId xmlns:a16="http://schemas.microsoft.com/office/drawing/2014/main" id="{6A735AA6-03D3-42B1-A0AE-2837420EAB57}"/>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endParaRPr lang="en-US"/>
            </a:p>
          </p:txBody>
        </p:sp>
        <p:sp>
          <p:nvSpPr>
            <p:cNvPr id="13" name="Polyline: figure 12">
              <a:extLst>
                <a:ext uri="{FF2B5EF4-FFF2-40B4-BE49-F238E27FC236}">
                  <a16:creationId xmlns:a16="http://schemas.microsoft.com/office/drawing/2014/main" id="{60006E38-CBDA-4157-A7C9-E01CAC7CA81C}"/>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endParaRPr lang="en-US"/>
            </a:p>
          </p:txBody>
        </p:sp>
        <p:sp>
          <p:nvSpPr>
            <p:cNvPr id="14" name="Polyline: figure 13">
              <a:extLst>
                <a:ext uri="{FF2B5EF4-FFF2-40B4-BE49-F238E27FC236}">
                  <a16:creationId xmlns:a16="http://schemas.microsoft.com/office/drawing/2014/main" id="{9F403E34-7BDD-4335-AF5A-72A38987547A}"/>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endParaRPr lang="en-US"/>
            </a:p>
          </p:txBody>
        </p:sp>
        <p:sp>
          <p:nvSpPr>
            <p:cNvPr id="15" name="Polyline: figure 14">
              <a:extLst>
                <a:ext uri="{FF2B5EF4-FFF2-40B4-BE49-F238E27FC236}">
                  <a16:creationId xmlns:a16="http://schemas.microsoft.com/office/drawing/2014/main" id="{57055FD9-9485-4421-9D2D-5AFA2B1A30A7}"/>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endParaRPr lang="en-US"/>
            </a:p>
          </p:txBody>
        </p:sp>
        <p:sp>
          <p:nvSpPr>
            <p:cNvPr id="16" name="Polyline: figure 15">
              <a:extLst>
                <a:ext uri="{FF2B5EF4-FFF2-40B4-BE49-F238E27FC236}">
                  <a16:creationId xmlns:a16="http://schemas.microsoft.com/office/drawing/2014/main" id="{35A75254-913D-4C38-9F21-C887BE6FF2E8}"/>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endParaRPr lang="en-US"/>
            </a:p>
          </p:txBody>
        </p:sp>
        <p:sp>
          <p:nvSpPr>
            <p:cNvPr id="17" name="Polyline: figure 16">
              <a:extLst>
                <a:ext uri="{FF2B5EF4-FFF2-40B4-BE49-F238E27FC236}">
                  <a16:creationId xmlns:a16="http://schemas.microsoft.com/office/drawing/2014/main" id="{52034660-3F4A-4A5D-9697-E52FABCFC1A9}"/>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endParaRPr lang="en-US"/>
            </a:p>
          </p:txBody>
        </p:sp>
        <p:sp>
          <p:nvSpPr>
            <p:cNvPr id="18" name="Polyline: figure 17">
              <a:extLst>
                <a:ext uri="{FF2B5EF4-FFF2-40B4-BE49-F238E27FC236}">
                  <a16:creationId xmlns:a16="http://schemas.microsoft.com/office/drawing/2014/main" id="{56531616-B4B9-4C83-943B-90487DF32AD3}"/>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endParaRPr lang="en-US"/>
            </a:p>
          </p:txBody>
        </p:sp>
        <p:sp>
          <p:nvSpPr>
            <p:cNvPr id="19" name="Polyline: figure 18">
              <a:extLst>
                <a:ext uri="{FF2B5EF4-FFF2-40B4-BE49-F238E27FC236}">
                  <a16:creationId xmlns:a16="http://schemas.microsoft.com/office/drawing/2014/main" id="{FFB38AD9-D75C-4248-ABFF-ADF56771DB79}"/>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endParaRPr lang="en-US"/>
            </a:p>
          </p:txBody>
        </p:sp>
        <p:sp>
          <p:nvSpPr>
            <p:cNvPr id="20" name="Polyline: figure 19">
              <a:extLst>
                <a:ext uri="{FF2B5EF4-FFF2-40B4-BE49-F238E27FC236}">
                  <a16:creationId xmlns:a16="http://schemas.microsoft.com/office/drawing/2014/main" id="{9E8515EA-741D-477F-BC78-69D52C4BA529}"/>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endParaRPr lang="en-US"/>
            </a:p>
          </p:txBody>
        </p:sp>
        <p:sp>
          <p:nvSpPr>
            <p:cNvPr id="21" name="Polyline: figure 20">
              <a:extLst>
                <a:ext uri="{FF2B5EF4-FFF2-40B4-BE49-F238E27FC236}">
                  <a16:creationId xmlns:a16="http://schemas.microsoft.com/office/drawing/2014/main" id="{7607CF0E-DEF2-4180-BC04-0E3E2F81558F}"/>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endParaRPr lang="en-US"/>
            </a:p>
          </p:txBody>
        </p:sp>
        <p:sp>
          <p:nvSpPr>
            <p:cNvPr id="22" name="Polyline: figure 21">
              <a:extLst>
                <a:ext uri="{FF2B5EF4-FFF2-40B4-BE49-F238E27FC236}">
                  <a16:creationId xmlns:a16="http://schemas.microsoft.com/office/drawing/2014/main" id="{2394FCD5-C2B7-482F-88F0-EBCC58F178C9}"/>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endParaRPr lang="en-US"/>
            </a:p>
          </p:txBody>
        </p:sp>
        <p:sp>
          <p:nvSpPr>
            <p:cNvPr id="23" name="Polyline: figure 22">
              <a:extLst>
                <a:ext uri="{FF2B5EF4-FFF2-40B4-BE49-F238E27FC236}">
                  <a16:creationId xmlns:a16="http://schemas.microsoft.com/office/drawing/2014/main" id="{795682E6-6DF8-4DFC-A872-C20880279701}"/>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endParaRPr lang="en-US"/>
            </a:p>
          </p:txBody>
        </p:sp>
        <p:sp>
          <p:nvSpPr>
            <p:cNvPr id="24" name="Polyline: figure 23">
              <a:extLst>
                <a:ext uri="{FF2B5EF4-FFF2-40B4-BE49-F238E27FC236}">
                  <a16:creationId xmlns:a16="http://schemas.microsoft.com/office/drawing/2014/main" id="{5AD1127C-3621-4CC9-ADB6-14520EFF1DBB}"/>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endParaRPr lang="en-US"/>
            </a:p>
          </p:txBody>
        </p:sp>
        <p:sp>
          <p:nvSpPr>
            <p:cNvPr id="25" name="Polyline: figure 24">
              <a:extLst>
                <a:ext uri="{FF2B5EF4-FFF2-40B4-BE49-F238E27FC236}">
                  <a16:creationId xmlns:a16="http://schemas.microsoft.com/office/drawing/2014/main" id="{C5B57F97-740C-4FD1-91CF-7394C4E5AF41}"/>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endParaRPr lang="en-US"/>
            </a:p>
          </p:txBody>
        </p:sp>
        <p:sp>
          <p:nvSpPr>
            <p:cNvPr id="26" name="Polyline: figure 25">
              <a:extLst>
                <a:ext uri="{FF2B5EF4-FFF2-40B4-BE49-F238E27FC236}">
                  <a16:creationId xmlns:a16="http://schemas.microsoft.com/office/drawing/2014/main" id="{D587FF54-14AA-4F3F-9845-885D2CBD1241}"/>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endParaRPr lang="en-US"/>
            </a:p>
          </p:txBody>
        </p:sp>
        <p:sp>
          <p:nvSpPr>
            <p:cNvPr id="27" name="Polyline: figure 26">
              <a:extLst>
                <a:ext uri="{FF2B5EF4-FFF2-40B4-BE49-F238E27FC236}">
                  <a16:creationId xmlns:a16="http://schemas.microsoft.com/office/drawing/2014/main" id="{0BAE100E-123A-4486-897B-1446EC933B0A}"/>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endParaRPr lang="en-US"/>
            </a:p>
          </p:txBody>
        </p:sp>
      </p:grpSp>
      <p:sp>
        <p:nvSpPr>
          <p:cNvPr id="2" name="Google Shape;70;p14">
            <a:extLst>
              <a:ext uri="{FF2B5EF4-FFF2-40B4-BE49-F238E27FC236}">
                <a16:creationId xmlns:a16="http://schemas.microsoft.com/office/drawing/2014/main" id="{83B76A78-56AE-4032-A1FF-406EC385BB93}"/>
              </a:ext>
            </a:extLst>
          </p:cNvPr>
          <p:cNvSpPr txBox="1">
            <a:spLocks/>
          </p:cNvSpPr>
          <p:nvPr/>
        </p:nvSpPr>
        <p:spPr>
          <a:xfrm>
            <a:off x="6215227" y="2679155"/>
            <a:ext cx="5797118" cy="1766555"/>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latin typeface="Poppins Bold" panose="00000800000000000000" pitchFamily="2" charset="0"/>
                <a:cs typeface="Poppins Bold" panose="00000800000000000000" pitchFamily="2" charset="0"/>
              </a:rPr>
              <a:t>Chat GPT:</a:t>
            </a:r>
          </a:p>
          <a:p>
            <a:r>
              <a:rPr lang="en-US" dirty="0">
                <a:solidFill>
                  <a:srgbClr val="F48F14"/>
                </a:solidFill>
                <a:latin typeface="Poppins Bold" panose="00000800000000000000" pitchFamily="2" charset="0"/>
                <a:cs typeface="Poppins Bold" panose="00000800000000000000" pitchFamily="2" charset="0"/>
              </a:rPr>
              <a:t>Prompting by Example</a:t>
            </a:r>
            <a:endParaRPr lang="en-US" dirty="0">
              <a:solidFill>
                <a:srgbClr val="F48F14"/>
              </a:solidFill>
              <a:latin typeface="Montserrat Bold" panose="00000800000000000000" pitchFamily="2" charset="-52"/>
              <a:cs typeface="Poppins Bold" panose="00000800000000000000" pitchFamily="2" charset="0"/>
            </a:endParaRPr>
          </a:p>
        </p:txBody>
      </p:sp>
      <p:cxnSp>
        <p:nvCxnSpPr>
          <p:cNvPr id="4" name="Straight connective line 3">
            <a:extLst>
              <a:ext uri="{FF2B5EF4-FFF2-40B4-BE49-F238E27FC236}">
                <a16:creationId xmlns:a16="http://schemas.microsoft.com/office/drawing/2014/main" id="{A84A8064-77A5-429C-96F6-04E17EF93474}"/>
              </a:ext>
            </a:extLst>
          </p:cNvPr>
          <p:cNvCxnSpPr/>
          <p:nvPr/>
        </p:nvCxnSpPr>
        <p:spPr>
          <a:xfrm>
            <a:off x="5439301" y="2725445"/>
            <a:ext cx="0" cy="1677880"/>
          </a:xfrm>
          <a:prstGeom prst="line">
            <a:avLst/>
          </a:prstGeom>
          <a:ln w="12700">
            <a:solidFill>
              <a:srgbClr val="F48F14"/>
            </a:solidFill>
          </a:ln>
        </p:spPr>
        <p:style>
          <a:lnRef idx="1">
            <a:schemeClr val="accent1"/>
          </a:lnRef>
          <a:fillRef idx="0">
            <a:schemeClr val="accent1"/>
          </a:fillRef>
          <a:effectRef idx="0">
            <a:schemeClr val="accent1"/>
          </a:effectRef>
          <a:fontRef idx="minor">
            <a:schemeClr val="tx1"/>
          </a:fontRef>
        </p:style>
      </p:cxnSp>
      <p:pic>
        <p:nvPicPr>
          <p:cNvPr id="30" name="Drawing 29" descr="Picture looks like as food, Drawing&#10;&#10;">
            <a:extLst>
              <a:ext uri="{FF2B5EF4-FFF2-40B4-BE49-F238E27FC236}">
                <a16:creationId xmlns:a16="http://schemas.microsoft.com/office/drawing/2014/main" id="{7553C10C-BCC1-42A6-B4FF-49122F6595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0599" y="1822685"/>
            <a:ext cx="4574399" cy="3430800"/>
          </a:xfrm>
          <a:prstGeom prst="rect">
            <a:avLst/>
          </a:prstGeom>
        </p:spPr>
      </p:pic>
    </p:spTree>
    <p:extLst>
      <p:ext uri="{BB962C8B-B14F-4D97-AF65-F5344CB8AC3E}">
        <p14:creationId xmlns:p14="http://schemas.microsoft.com/office/powerpoint/2010/main" val="235690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679577"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Temperature</a:t>
            </a:r>
          </a:p>
        </p:txBody>
      </p:sp>
      <p:sp>
        <p:nvSpPr>
          <p:cNvPr id="3" name="TextBox 2">
            <a:extLst>
              <a:ext uri="{FF2B5EF4-FFF2-40B4-BE49-F238E27FC236}">
                <a16:creationId xmlns:a16="http://schemas.microsoft.com/office/drawing/2014/main" id="{F7892D27-932D-107D-91EE-A2940EB0E189}"/>
              </a:ext>
            </a:extLst>
          </p:cNvPr>
          <p:cNvSpPr txBox="1"/>
          <p:nvPr/>
        </p:nvSpPr>
        <p:spPr>
          <a:xfrm>
            <a:off x="6679577" y="3073934"/>
            <a:ext cx="3203575" cy="3869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Pick a word, but not </a:t>
            </a:r>
            <a:r>
              <a:rPr kumimoji="0" lang="en-US" sz="1400" b="1" i="1"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any </a:t>
            </a:r>
            <a:r>
              <a:rPr kumimoji="0" lang="en-US" sz="1400" b="1"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word.</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4" name="TextBox 3">
            <a:extLst>
              <a:ext uri="{FF2B5EF4-FFF2-40B4-BE49-F238E27FC236}">
                <a16:creationId xmlns:a16="http://schemas.microsoft.com/office/drawing/2014/main" id="{F7321D4C-3F43-DDA9-08E9-A4AAA1DFD511}"/>
              </a:ext>
            </a:extLst>
          </p:cNvPr>
          <p:cNvSpPr txBox="1"/>
          <p:nvPr/>
        </p:nvSpPr>
        <p:spPr>
          <a:xfrm>
            <a:off x="6679577" y="3550065"/>
            <a:ext cx="3203575" cy="13515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latin typeface="Calibri" panose="020F0502020204030204"/>
              </a:rPr>
              <a:t>Setting the temperature higher asks the model to pick from a wider variety of words as it writes. Great for poems, bad for medical advice.</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4D39C42-BFA1-6932-16FF-8B19AD958DB6}"/>
              </a:ext>
            </a:extLst>
          </p:cNvPr>
          <p:cNvPicPr>
            <a:picLocks noChangeAspect="1"/>
          </p:cNvPicPr>
          <p:nvPr/>
        </p:nvPicPr>
        <p:blipFill>
          <a:blip r:embed="rId2"/>
          <a:stretch>
            <a:fillRect/>
          </a:stretch>
        </p:blipFill>
        <p:spPr>
          <a:xfrm>
            <a:off x="562674" y="3283461"/>
            <a:ext cx="5061111" cy="180354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EB265DD-4334-8C14-15C0-D26D6EE38B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675" y="1117089"/>
            <a:ext cx="5067300" cy="163830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CCB587E-7135-1FE5-059B-A5E1CD51BABE}"/>
              </a:ext>
            </a:extLst>
          </p:cNvPr>
          <p:cNvSpPr txBox="1"/>
          <p:nvPr/>
        </p:nvSpPr>
        <p:spPr>
          <a:xfrm>
            <a:off x="3310759" y="587528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0566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Lato Light" panose="020F0302020204030203" pitchFamily="34" charset="0"/>
                <a:ea typeface="+mn-ea"/>
                <a:cs typeface="Poppins" panose="00000500000000000000" pitchFamily="2" charset="0"/>
              </a:rPr>
              <a:t>Not everything that sounds intelligent, is intelligent</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454870"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5000" b="1" i="0" u="none" strike="noStrike" kern="1200" cap="none" spc="0" normalizeH="0" baseline="0" noProof="0" dirty="0">
                <a:ln>
                  <a:noFill/>
                </a:ln>
                <a:solidFill>
                  <a:srgbClr val="F48F14">
                    <a:alpha val="10000"/>
                  </a:srgbClr>
                </a:solidFill>
                <a:effectLst/>
                <a:uLnTx/>
                <a:uFillTx/>
                <a:latin typeface="Poppins" panose="00000500000000000000" pitchFamily="2" charset="0"/>
                <a:ea typeface="+mj-ea"/>
                <a:cs typeface="Poppins" panose="00000500000000000000" pitchFamily="2" charset="0"/>
              </a:rPr>
              <a:t>03</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Strengths &amp; Weaknesses </a:t>
            </a:r>
          </a:p>
        </p:txBody>
      </p:sp>
    </p:spTree>
    <p:extLst>
      <p:ext uri="{BB962C8B-B14F-4D97-AF65-F5344CB8AC3E}">
        <p14:creationId xmlns:p14="http://schemas.microsoft.com/office/powerpoint/2010/main" val="18512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Understanding Hallucinations</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9606544" cy="1951432"/>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lang="en-US" sz="2800" dirty="0">
                <a:solidFill>
                  <a:srgbClr val="262323"/>
                </a:solidFill>
                <a:latin typeface=""/>
                <a:cs typeface="Poppins" panose="00000500000000000000" pitchFamily="2" charset="0"/>
              </a:rPr>
              <a:t>GPT is </a:t>
            </a:r>
            <a:r>
              <a:rPr lang="en-US" sz="2800" dirty="0">
                <a:solidFill>
                  <a:schemeClr val="accent5"/>
                </a:solidFill>
                <a:latin typeface=""/>
                <a:cs typeface="Poppins" panose="00000500000000000000" pitchFamily="2" charset="0"/>
              </a:rPr>
              <a:t>“generative” </a:t>
            </a:r>
            <a:r>
              <a:rPr lang="en-US" sz="2800" dirty="0">
                <a:solidFill>
                  <a:srgbClr val="262323"/>
                </a:solidFill>
                <a:latin typeface=""/>
                <a:cs typeface="Poppins" panose="00000500000000000000" pitchFamily="2" charset="0"/>
              </a:rPr>
              <a:t>.. It’s unlikely to say </a:t>
            </a:r>
            <a:r>
              <a:rPr lang="en-US" sz="2800" i="1" dirty="0">
                <a:solidFill>
                  <a:schemeClr val="accent4"/>
                </a:solidFill>
                <a:latin typeface=""/>
                <a:cs typeface="Poppins" panose="00000500000000000000" pitchFamily="2" charset="0"/>
              </a:rPr>
              <a:t>“I don’t know”</a:t>
            </a:r>
            <a:endParaRPr kumimoji="0" lang="en-US" sz="2800" b="0" i="1" u="none" strike="noStrike" kern="1200" cap="none" spc="0" normalizeH="0" baseline="0" noProof="0" dirty="0">
              <a:ln>
                <a:noFill/>
              </a:ln>
              <a:solidFill>
                <a:schemeClr val="accent4"/>
              </a:solidFill>
              <a:effectLst/>
              <a:uLnTx/>
              <a:uFillTx/>
              <a:latin typeface=""/>
              <a:ea typeface="+mn-ea"/>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b="0" i="0" u="none" strike="noStrike" kern="1200" cap="none" spc="0" normalizeH="0" baseline="0" noProof="0" dirty="0">
              <a:ln>
                <a:noFill/>
              </a:ln>
              <a:solidFill>
                <a:srgbClr val="262323"/>
              </a:solidFill>
              <a:effectLst/>
              <a:uLnTx/>
              <a:uFillTx/>
              <a:latin typeface=""/>
              <a:ea typeface="+mn-ea"/>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b="0" i="0" u="none" strike="noStrike" kern="1200" cap="none" spc="0" normalizeH="0" baseline="0" noProof="0" dirty="0">
              <a:ln>
                <a:noFill/>
              </a:ln>
              <a:solidFill>
                <a:srgbClr val="262323"/>
              </a:solidFill>
              <a:effectLst/>
              <a:uLnTx/>
              <a:uFillTx/>
              <a:latin typeface=""/>
              <a:ea typeface="+mn-ea"/>
              <a:cs typeface="Poppins" panose="00000500000000000000" pitchFamily="2" charset="0"/>
            </a:endParaRP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8">
            <a:extLst>
              <a:ext uri="{FF2B5EF4-FFF2-40B4-BE49-F238E27FC236}">
                <a16:creationId xmlns:a16="http://schemas.microsoft.com/office/drawing/2014/main" id="{7E47B8BA-AA43-9BF0-39A4-648580645F6E}"/>
              </a:ext>
            </a:extLst>
          </p:cNvPr>
          <p:cNvSpPr txBox="1">
            <a:spLocks/>
          </p:cNvSpPr>
          <p:nvPr/>
        </p:nvSpPr>
        <p:spPr>
          <a:xfrm>
            <a:off x="641043" y="2888599"/>
            <a:ext cx="3132172"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Me:</a:t>
            </a:r>
          </a:p>
          <a:p>
            <a:pPr marL="0" indent="0">
              <a:buFont typeface="Arial" panose="020B0604020202020204" pitchFamily="34" charset="0"/>
              <a:buNone/>
            </a:pPr>
            <a:r>
              <a:rPr lang="en-US" sz="1400" dirty="0"/>
              <a:t>Please write out exact instructions on how to walk from the Apple store on King Street to Battery Park.</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GPT</a:t>
            </a:r>
          </a:p>
          <a:p>
            <a:pPr marL="0" indent="0">
              <a:buFont typeface="Arial" panose="020B0604020202020204" pitchFamily="34" charset="0"/>
              <a:buNone/>
            </a:pPr>
            <a:r>
              <a:rPr lang="en-US" sz="1400" dirty="0"/>
              <a:t>Sure, here are the step-by-step instructions on how to walk from the Apple store on King Street to Battery Park:</a:t>
            </a:r>
          </a:p>
          <a:p>
            <a:pPr marL="0" indent="0">
              <a:buFont typeface="Arial" panose="020B0604020202020204" pitchFamily="34" charset="0"/>
              <a:buNone/>
            </a:pPr>
            <a:r>
              <a:rPr lang="en-US" sz="1400" dirty="0"/>
              <a:t>Exit the Apple store and turn left onto King Street.</a:t>
            </a:r>
          </a:p>
          <a:p>
            <a:pPr marL="0" indent="0">
              <a:buFont typeface="Arial" panose="020B0604020202020204" pitchFamily="34" charset="0"/>
              <a:buNone/>
            </a:pPr>
            <a:r>
              <a:rPr lang="en-US" sz="1400" dirty="0"/>
              <a:t>Walk east on King Street for about 2 blocks until you reach Greenwich Street.</a:t>
            </a:r>
          </a:p>
          <a:p>
            <a:pPr marL="0" indent="0">
              <a:buFont typeface="Arial" panose="020B0604020202020204" pitchFamily="34" charset="0"/>
              <a:buNone/>
            </a:pPr>
            <a:r>
              <a:rPr lang="en-US" sz="1400" dirty="0"/>
              <a:t>Turn right onto Greenwich Street and continue walking south for approximately 8 blocks until you reach Battery Park.</a:t>
            </a:r>
          </a:p>
          <a:p>
            <a:pPr marL="0" indent="0">
              <a:buFont typeface="Arial" panose="020B0604020202020204" pitchFamily="34" charset="0"/>
              <a:buNone/>
            </a:pPr>
            <a:r>
              <a:rPr lang="en-US" sz="1400" dirty="0"/>
              <a:t>As you approach Battery Park, you will see signs and a map indicating the various attractions and points of interest within the park.</a:t>
            </a:r>
          </a:p>
          <a:p>
            <a:pPr marL="0" indent="0">
              <a:buFont typeface="Arial" panose="020B0604020202020204" pitchFamily="34" charset="0"/>
              <a:buNone/>
            </a:pPr>
            <a:r>
              <a:rPr lang="en-US" sz="1400" dirty="0"/>
              <a:t>Once you arrive at Battery Park, you can explore the park and its many attractions, including the Battery Gardens restaurant, the </a:t>
            </a:r>
            <a:r>
              <a:rPr lang="en-US" sz="1400" dirty="0" err="1"/>
              <a:t>SeaGlass</a:t>
            </a:r>
            <a:r>
              <a:rPr lang="en-US" sz="1400" dirty="0"/>
              <a:t> Carousel, and the Statue of Liberty ferry terminal.</a:t>
            </a:r>
          </a:p>
          <a:p>
            <a:pPr marL="0" indent="0">
              <a:buFont typeface="Arial" panose="020B0604020202020204" pitchFamily="34" charset="0"/>
              <a:buNone/>
            </a:pPr>
            <a:r>
              <a:rPr lang="en-US" sz="1400" dirty="0"/>
              <a:t>Note: The walking distance between the Apple store on King Street and Battery Park is approximately 1.2 miles, and the estimated walking time is about 25-30 minutes, depending on your pace.</a:t>
            </a:r>
          </a:p>
          <a:p>
            <a:pPr marL="0" indent="0">
              <a:buFont typeface="Arial" panose="020B0604020202020204" pitchFamily="34" charset="0"/>
              <a:buNone/>
            </a:pPr>
            <a:endParaRPr lang="en-US" sz="1400" dirty="0"/>
          </a:p>
        </p:txBody>
      </p:sp>
      <p:sp>
        <p:nvSpPr>
          <p:cNvPr id="8" name="Content Placeholder 8">
            <a:extLst>
              <a:ext uri="{FF2B5EF4-FFF2-40B4-BE49-F238E27FC236}">
                <a16:creationId xmlns:a16="http://schemas.microsoft.com/office/drawing/2014/main" id="{F3004600-170A-5140-61DB-B818E7D8053A}"/>
              </a:ext>
            </a:extLst>
          </p:cNvPr>
          <p:cNvSpPr txBox="1">
            <a:spLocks/>
          </p:cNvSpPr>
          <p:nvPr/>
        </p:nvSpPr>
        <p:spPr>
          <a:xfrm>
            <a:off x="4056992" y="2888599"/>
            <a:ext cx="3268717"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Me:</a:t>
            </a:r>
          </a:p>
          <a:p>
            <a:pPr marL="0" indent="0">
              <a:buFont typeface="Arial" panose="020B0604020202020204" pitchFamily="34" charset="0"/>
              <a:buNone/>
            </a:pPr>
            <a:r>
              <a:rPr lang="en-US" sz="1400" dirty="0"/>
              <a:t>Sorry, I meant in Charleston</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GPT:</a:t>
            </a:r>
          </a:p>
          <a:p>
            <a:pPr marL="0" indent="0">
              <a:buFont typeface="Arial" panose="020B0604020202020204" pitchFamily="34" charset="0"/>
              <a:buNone/>
            </a:pPr>
            <a:r>
              <a:rPr lang="en-US" sz="1400" dirty="0"/>
              <a:t>I apologize for the confusion earlier. Here are the step-by-step instructions on how to walk from the Apple store in Charleston to Battery Park:</a:t>
            </a:r>
          </a:p>
          <a:p>
            <a:pPr marL="0" indent="0">
              <a:buFont typeface="Arial" panose="020B0604020202020204" pitchFamily="34" charset="0"/>
              <a:buNone/>
            </a:pPr>
            <a:r>
              <a:rPr lang="en-US" sz="1400" dirty="0"/>
              <a:t>Exit the Apple store and head south on King Street towards Broad Street.</a:t>
            </a:r>
          </a:p>
          <a:p>
            <a:pPr marL="0" indent="0">
              <a:buFont typeface="Arial" panose="020B0604020202020204" pitchFamily="34" charset="0"/>
              <a:buNone/>
            </a:pPr>
            <a:r>
              <a:rPr lang="en-US" sz="1400" dirty="0"/>
              <a:t>Turn left onto Broad Street and continue walking east for about 3 blocks.</a:t>
            </a:r>
          </a:p>
          <a:p>
            <a:pPr marL="0" indent="0">
              <a:buFont typeface="Arial" panose="020B0604020202020204" pitchFamily="34" charset="0"/>
              <a:buNone/>
            </a:pPr>
            <a:r>
              <a:rPr lang="en-US" sz="1400" dirty="0"/>
              <a:t>At the intersection of Broad Street and East Bay Street, turn right onto East Bay Street.</a:t>
            </a:r>
          </a:p>
        </p:txBody>
      </p:sp>
      <p:sp>
        <p:nvSpPr>
          <p:cNvPr id="9" name="Content Placeholder 8">
            <a:extLst>
              <a:ext uri="{FF2B5EF4-FFF2-40B4-BE49-F238E27FC236}">
                <a16:creationId xmlns:a16="http://schemas.microsoft.com/office/drawing/2014/main" id="{60DD622E-7489-1ED3-640C-F88D5733D753}"/>
              </a:ext>
            </a:extLst>
          </p:cNvPr>
          <p:cNvSpPr txBox="1">
            <a:spLocks/>
          </p:cNvSpPr>
          <p:nvPr/>
        </p:nvSpPr>
        <p:spPr>
          <a:xfrm>
            <a:off x="7472942" y="3098806"/>
            <a:ext cx="3636491"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Follow East Bay Street south for approximately 1 mile until you reach the end of the street, where you will see White Point Garden and the entrance to Battery Park.</a:t>
            </a:r>
          </a:p>
          <a:p>
            <a:pPr marL="0" indent="0">
              <a:buFont typeface="Arial" panose="020B0604020202020204" pitchFamily="34" charset="0"/>
              <a:buNone/>
            </a:pPr>
            <a:r>
              <a:rPr lang="en-US" sz="1400" dirty="0"/>
              <a:t>To enter Battery Park, follow the pathway through White Point Garden towards the water.</a:t>
            </a:r>
          </a:p>
          <a:p>
            <a:pPr marL="0" indent="0">
              <a:buFont typeface="Arial" panose="020B0604020202020204" pitchFamily="34" charset="0"/>
              <a:buNone/>
            </a:pPr>
            <a:r>
              <a:rPr lang="en-US" sz="1400" dirty="0"/>
              <a:t>Once you arrive at Battery Park, you can explore the park and </a:t>
            </a:r>
            <a:r>
              <a:rPr lang="en-US" sz="1400" dirty="0">
                <a:solidFill>
                  <a:schemeClr val="accent3"/>
                </a:solidFill>
              </a:rPr>
              <a:t>its many attractions, including the Fort Sumter National Monument</a:t>
            </a:r>
            <a:r>
              <a:rPr lang="en-US" sz="1400" dirty="0"/>
              <a:t>, the Charleston Harbor, and the scenic waterfront promenade.</a:t>
            </a:r>
          </a:p>
          <a:p>
            <a:pPr marL="0" indent="0">
              <a:buFont typeface="Arial" panose="020B0604020202020204" pitchFamily="34" charset="0"/>
              <a:buNone/>
            </a:pPr>
            <a:r>
              <a:rPr lang="en-US" sz="1400" dirty="0"/>
              <a:t>Note: The walking distance between the Apple store in Charleston and Battery Park is approximately 1.2 miles, and the estimated walking time is about 25-30 minutes, depending on your pace.</a:t>
            </a:r>
          </a:p>
        </p:txBody>
      </p:sp>
      <p:pic>
        <p:nvPicPr>
          <p:cNvPr id="12" name="Picture 11">
            <a:extLst>
              <a:ext uri="{FF2B5EF4-FFF2-40B4-BE49-F238E27FC236}">
                <a16:creationId xmlns:a16="http://schemas.microsoft.com/office/drawing/2014/main" id="{D1C9E5EE-6442-333D-1149-A9BD7E2C51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7129" y="1439918"/>
            <a:ext cx="7772400" cy="5117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896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Understanding Hallucinations</a:t>
            </a: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8">
            <a:extLst>
              <a:ext uri="{FF2B5EF4-FFF2-40B4-BE49-F238E27FC236}">
                <a16:creationId xmlns:a16="http://schemas.microsoft.com/office/drawing/2014/main" id="{7E47B8BA-AA43-9BF0-39A4-648580645F6E}"/>
              </a:ext>
            </a:extLst>
          </p:cNvPr>
          <p:cNvSpPr txBox="1">
            <a:spLocks/>
          </p:cNvSpPr>
          <p:nvPr/>
        </p:nvSpPr>
        <p:spPr>
          <a:xfrm>
            <a:off x="641043" y="1658889"/>
            <a:ext cx="3132172"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Dave Ingram</a:t>
            </a:r>
          </a:p>
          <a:p>
            <a:pPr marL="0" indent="0">
              <a:buNone/>
            </a:pPr>
            <a:r>
              <a:rPr lang="en-US" sz="1400" dirty="0"/>
              <a:t>What restaurants would I pass by along the way?’</a:t>
            </a:r>
          </a:p>
          <a:p>
            <a:pPr marL="0" indent="0">
              <a:buNone/>
            </a:pPr>
            <a:endParaRPr lang="en-US" sz="1400" dirty="0"/>
          </a:p>
          <a:p>
            <a:pPr marL="0" indent="0">
              <a:buNone/>
            </a:pPr>
            <a:r>
              <a:rPr lang="en-US" sz="1400" dirty="0"/>
              <a:t>GPT</a:t>
            </a:r>
          </a:p>
          <a:p>
            <a:pPr marL="0" indent="0">
              <a:buNone/>
            </a:pPr>
            <a:r>
              <a:rPr lang="en-US" sz="1400" dirty="0"/>
              <a:t>If you're walking from the Apple store on King Street to Battery Park in Charleston, you will pass by several restaurants along the way. Here are some options:</a:t>
            </a:r>
          </a:p>
          <a:p>
            <a:pPr marL="0" indent="0">
              <a:buNone/>
            </a:pPr>
            <a:r>
              <a:rPr lang="en-US" sz="1400" dirty="0"/>
              <a:t>Husk - a popular restaurant featuring Southern cuisine, located at 76 Queen Street, a few blocks south of Broad Street.</a:t>
            </a:r>
          </a:p>
          <a:p>
            <a:pPr marL="0" indent="0">
              <a:buNone/>
            </a:pPr>
            <a:r>
              <a:rPr lang="en-US" sz="1400" dirty="0"/>
              <a:t>82 Queen - another popular restaurant featuring Lowcountry cuisine, located at 82 Queen Street, just a block south of Husk.</a:t>
            </a:r>
          </a:p>
        </p:txBody>
      </p:sp>
      <p:sp>
        <p:nvSpPr>
          <p:cNvPr id="8" name="Content Placeholder 8">
            <a:extLst>
              <a:ext uri="{FF2B5EF4-FFF2-40B4-BE49-F238E27FC236}">
                <a16:creationId xmlns:a16="http://schemas.microsoft.com/office/drawing/2014/main" id="{F3004600-170A-5140-61DB-B818E7D8053A}"/>
              </a:ext>
            </a:extLst>
          </p:cNvPr>
          <p:cNvSpPr txBox="1">
            <a:spLocks/>
          </p:cNvSpPr>
          <p:nvPr/>
        </p:nvSpPr>
        <p:spPr>
          <a:xfrm>
            <a:off x="4056992" y="1658889"/>
            <a:ext cx="3268717"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Slightly North of Broad (SNOB) - a restaurant featuring modern Southern cuisine, located at 192 E Bay Street, just a block east of the intersection of Broad Street and East Bay Street.</a:t>
            </a:r>
          </a:p>
          <a:p>
            <a:pPr marL="0" indent="0">
              <a:buNone/>
            </a:pPr>
            <a:r>
              <a:rPr lang="en-US" sz="1400" dirty="0"/>
              <a:t>High Cotton - a restaurant featuring classic Southern cuisine, located at 199 E Bay Street, </a:t>
            </a:r>
            <a:r>
              <a:rPr lang="en-US" sz="1400" i="1" dirty="0">
                <a:solidFill>
                  <a:schemeClr val="accent3"/>
                </a:solidFill>
              </a:rPr>
              <a:t>just a block east of SNOB.</a:t>
            </a:r>
          </a:p>
          <a:p>
            <a:pPr marL="0" indent="0">
              <a:buNone/>
            </a:pPr>
            <a:r>
              <a:rPr lang="en-US" sz="1400" dirty="0">
                <a:solidFill>
                  <a:schemeClr val="accent2"/>
                </a:solidFill>
              </a:rPr>
              <a:t>Fleet Landing - a seafood restaurant located at 186 Concord Street, just south of White Point Garden and the entrance to Battery Park.</a:t>
            </a:r>
          </a:p>
          <a:p>
            <a:pPr marL="0" indent="0">
              <a:buNone/>
            </a:pPr>
            <a:r>
              <a:rPr lang="en-US" sz="1400" dirty="0"/>
              <a:t>The Southern Grind - a cafe located at 218 Concord Street, just a few steps south of Fleet Landing. They serve coffee, breakfast, and lunch items.</a:t>
            </a:r>
          </a:p>
          <a:p>
            <a:pPr marL="0" indent="0">
              <a:buNone/>
            </a:pPr>
            <a:r>
              <a:rPr lang="en-US" sz="1400" dirty="0"/>
              <a:t>These are just a few of the restaurants you will pass by on your walk from the Apple store to Battery Park in Charleston. There are many other options in the area, so feel free to explore and try something new!</a:t>
            </a:r>
          </a:p>
        </p:txBody>
      </p:sp>
      <p:pic>
        <p:nvPicPr>
          <p:cNvPr id="4" name="Picture 3">
            <a:extLst>
              <a:ext uri="{FF2B5EF4-FFF2-40B4-BE49-F238E27FC236}">
                <a16:creationId xmlns:a16="http://schemas.microsoft.com/office/drawing/2014/main" id="{2A0EDAC8-F2D1-E046-779E-2FCCE097016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25406" y="1649404"/>
            <a:ext cx="4225248" cy="456988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05AA331-0C48-797E-985F-43FBB88C5C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33100" y="638715"/>
            <a:ext cx="4125121" cy="58069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82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Context is Key</a:t>
            </a: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0944F94-4FEF-1925-EC4E-2DE027FBEC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755817"/>
            <a:ext cx="5708829" cy="401057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6AA6287-522B-CDFF-B8F2-39CA670CD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1524" y="1514292"/>
            <a:ext cx="9592844" cy="4571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04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E47111"/>
                </a:solidFill>
                <a:latin typeface="Poppins" panose="00000500000000000000" pitchFamily="2" charset="0"/>
                <a:cs typeface="Poppins" panose="00000500000000000000" pitchFamily="2" charset="0"/>
              </a:rPr>
              <a:t>Know your model and its abilities</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sp>
        <p:nvSpPr>
          <p:cNvPr id="7" name="Rectangle 6">
            <a:extLst>
              <a:ext uri="{FF2B5EF4-FFF2-40B4-BE49-F238E27FC236}">
                <a16:creationId xmlns:a16="http://schemas.microsoft.com/office/drawing/2014/main" id="{B2B7E8BA-98C6-A6B2-978A-39218B869817}"/>
              </a:ext>
            </a:extLst>
          </p:cNvPr>
          <p:cNvSpPr/>
          <p:nvPr/>
        </p:nvSpPr>
        <p:spPr>
          <a:xfrm>
            <a:off x="557048" y="5559972"/>
            <a:ext cx="3499945" cy="52551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5735E00-B108-C872-6E39-C30175AAB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7048" y="1585106"/>
            <a:ext cx="7685216" cy="480518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60A0272F-0513-F289-58FD-032AC71AD7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73539" y="1985170"/>
            <a:ext cx="6137450" cy="35458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8692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Lato Light" panose="020F0302020204030203" pitchFamily="34" charset="0"/>
                <a:ea typeface="+mn-ea"/>
                <a:cs typeface="Poppins" panose="00000500000000000000" pitchFamily="2" charset="0"/>
              </a:rPr>
              <a:t>Approaches and methods</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168165"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5000" b="1" i="0" u="none" strike="noStrike" kern="1200" cap="none" spc="0" normalizeH="0" baseline="0" noProof="0" dirty="0">
                <a:ln>
                  <a:noFill/>
                </a:ln>
                <a:solidFill>
                  <a:srgbClr val="F48F14">
                    <a:alpha val="10000"/>
                  </a:srgbClr>
                </a:solidFill>
                <a:effectLst/>
                <a:uLnTx/>
                <a:uFillTx/>
                <a:latin typeface="Poppins" panose="00000500000000000000" pitchFamily="2" charset="0"/>
                <a:ea typeface="+mj-ea"/>
                <a:cs typeface="Poppins" panose="00000500000000000000" pitchFamily="2" charset="0"/>
              </a:rPr>
              <a:t>04</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Prompt Engineering</a:t>
            </a:r>
          </a:p>
        </p:txBody>
      </p:sp>
    </p:spTree>
    <p:extLst>
      <p:ext uri="{BB962C8B-B14F-4D97-AF65-F5344CB8AC3E}">
        <p14:creationId xmlns:p14="http://schemas.microsoft.com/office/powerpoint/2010/main" val="3872164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Ask a question</a:t>
            </a:r>
          </a:p>
        </p:txBody>
      </p:sp>
      <p:pic>
        <p:nvPicPr>
          <p:cNvPr id="4" name="Picture 3">
            <a:extLst>
              <a:ext uri="{FF2B5EF4-FFF2-40B4-BE49-F238E27FC236}">
                <a16:creationId xmlns:a16="http://schemas.microsoft.com/office/drawing/2014/main" id="{250C6EF8-2816-8528-CDBD-ECB13CC8DF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702675"/>
            <a:ext cx="6771085" cy="4643886"/>
          </a:xfrm>
          <a:prstGeom prst="rect">
            <a:avLst/>
          </a:prstGeom>
        </p:spPr>
      </p:pic>
    </p:spTree>
    <p:extLst>
      <p:ext uri="{BB962C8B-B14F-4D97-AF65-F5344CB8AC3E}">
        <p14:creationId xmlns:p14="http://schemas.microsoft.com/office/powerpoint/2010/main" val="4076488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Finish a sentence</a:t>
            </a:r>
          </a:p>
        </p:txBody>
      </p:sp>
      <p:pic>
        <p:nvPicPr>
          <p:cNvPr id="2" name="Picture 1">
            <a:extLst>
              <a:ext uri="{FF2B5EF4-FFF2-40B4-BE49-F238E27FC236}">
                <a16:creationId xmlns:a16="http://schemas.microsoft.com/office/drawing/2014/main" id="{04B44433-4C7F-512E-8E95-CA9111023B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520807"/>
            <a:ext cx="7772400" cy="4915056"/>
          </a:xfrm>
          <a:prstGeom prst="rect">
            <a:avLst/>
          </a:prstGeom>
        </p:spPr>
      </p:pic>
    </p:spTree>
    <p:extLst>
      <p:ext uri="{BB962C8B-B14F-4D97-AF65-F5344CB8AC3E}">
        <p14:creationId xmlns:p14="http://schemas.microsoft.com/office/powerpoint/2010/main" val="3876721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Give instructions</a:t>
            </a:r>
          </a:p>
        </p:txBody>
      </p:sp>
      <p:pic>
        <p:nvPicPr>
          <p:cNvPr id="3" name="Picture 2">
            <a:extLst>
              <a:ext uri="{FF2B5EF4-FFF2-40B4-BE49-F238E27FC236}">
                <a16:creationId xmlns:a16="http://schemas.microsoft.com/office/drawing/2014/main" id="{EFABE831-4910-A2A2-B15D-A7D5A8673420}"/>
              </a:ext>
            </a:extLst>
          </p:cNvPr>
          <p:cNvPicPr>
            <a:picLocks noChangeAspect="1"/>
          </p:cNvPicPr>
          <p:nvPr/>
        </p:nvPicPr>
        <p:blipFill>
          <a:blip r:embed="rId2"/>
          <a:stretch>
            <a:fillRect/>
          </a:stretch>
        </p:blipFill>
        <p:spPr>
          <a:xfrm>
            <a:off x="641041" y="1428597"/>
            <a:ext cx="9475775" cy="4877610"/>
          </a:xfrm>
          <a:prstGeom prst="rect">
            <a:avLst/>
          </a:prstGeom>
        </p:spPr>
      </p:pic>
    </p:spTree>
    <p:extLst>
      <p:ext uri="{BB962C8B-B14F-4D97-AF65-F5344CB8AC3E}">
        <p14:creationId xmlns:p14="http://schemas.microsoft.com/office/powerpoint/2010/main" val="1678702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2"/>
                </a:solidFill>
                <a:effectLst/>
                <a:uLnTx/>
                <a:uFillTx/>
                <a:latin typeface="Poppins" panose="00000500000000000000" pitchFamily="2" charset="0"/>
                <a:ea typeface="+mj-ea"/>
                <a:cs typeface="Poppins" panose="00000500000000000000" pitchFamily="2" charset="0"/>
              </a:rPr>
              <a:t>What we’ll cover</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6054398" cy="5829481"/>
          </a:xfrm>
          <a:prstGeom prst="rect">
            <a:avLst/>
          </a:prstGeom>
          <a:noFill/>
        </p:spPr>
        <p:txBody>
          <a:bodyPr wrap="square" rtlCol="0">
            <a:spAutoFit/>
          </a:bodyPr>
          <a:lstStyle/>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kumimoji="0" lang="en-US" sz="2800" i="0" u="none" strike="noStrike" kern="1200" cap="none" spc="0" normalizeH="0" baseline="0" noProof="0" dirty="0">
                <a:ln>
                  <a:noFill/>
                </a:ln>
                <a:effectLst/>
                <a:uLnTx/>
                <a:uFillTx/>
                <a:latin typeface=""/>
                <a:cs typeface="Poppins" panose="00000500000000000000" pitchFamily="2" charset="0"/>
              </a:rPr>
              <a:t>What is a GPT Anyway?</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kumimoji="0" lang="en-US" sz="2800" i="0" u="none" strike="noStrike" kern="1200" cap="none" spc="0" normalizeH="0" baseline="0" noProof="0" dirty="0">
                <a:ln>
                  <a:noFill/>
                </a:ln>
                <a:effectLst/>
                <a:uLnTx/>
                <a:uFillTx/>
                <a:latin typeface=""/>
                <a:cs typeface="Poppins" panose="00000500000000000000" pitchFamily="2" charset="0"/>
              </a:rPr>
              <a:t>Key terms and concepts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Strengths and weaknesses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Prompt Engineering approaches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A few projects</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r>
              <a:rPr lang="en-US" sz="2800" dirty="0">
                <a:latin typeface=""/>
                <a:cs typeface="Poppins" panose="00000500000000000000" pitchFamily="2" charset="0"/>
              </a:rPr>
              <a:t>Beyond the “chat”</a:t>
            </a: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i="0" u="none" strike="noStrike" kern="1200" cap="none" spc="0" normalizeH="0" baseline="0" noProof="0" dirty="0">
              <a:ln>
                <a:noFill/>
              </a:ln>
              <a:effectLst/>
              <a:uLnTx/>
              <a:uFillTx/>
              <a:latin typeface=""/>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i="0" u="none" strike="noStrike" kern="1200" cap="none" spc="0" normalizeH="0" baseline="0" noProof="0" dirty="0">
              <a:ln>
                <a:noFill/>
              </a:ln>
              <a:effectLst/>
              <a:uLnTx/>
              <a:uFillTx/>
              <a:latin typeface=""/>
              <a:cs typeface="Poppins" panose="00000500000000000000" pitchFamily="2" charset="0"/>
            </a:endParaRPr>
          </a:p>
          <a:p>
            <a:pPr marL="514350" marR="0" lvl="0" indent="-514350" algn="l" defTabSz="914400" rtl="0" eaLnBrk="1" fontAlgn="auto" latinLnBrk="0" hangingPunct="1">
              <a:lnSpc>
                <a:spcPct val="150000"/>
              </a:lnSpc>
              <a:spcBef>
                <a:spcPts val="0"/>
              </a:spcBef>
              <a:spcAft>
                <a:spcPts val="0"/>
              </a:spcAft>
              <a:buClrTx/>
              <a:buSzTx/>
              <a:buFontTx/>
              <a:buAutoNum type="arabicPeriod"/>
              <a:tabLst/>
              <a:defRPr/>
            </a:pPr>
            <a:endParaRPr kumimoji="0" lang="en-US" sz="2800" i="0" u="none" strike="noStrike" kern="1200" cap="none" spc="0" normalizeH="0" baseline="0" noProof="0" dirty="0">
              <a:ln>
                <a:noFill/>
              </a:ln>
              <a:effectLst/>
              <a:uLnTx/>
              <a:uFillTx/>
              <a:latin typeface=""/>
              <a:cs typeface="Poppins" panose="00000500000000000000" pitchFamily="2" charset="0"/>
            </a:endParaRPr>
          </a:p>
        </p:txBody>
      </p:sp>
      <p:pic>
        <p:nvPicPr>
          <p:cNvPr id="2" name="Picture 2">
            <a:extLst>
              <a:ext uri="{FF2B5EF4-FFF2-40B4-BE49-F238E27FC236}">
                <a16:creationId xmlns:a16="http://schemas.microsoft.com/office/drawing/2014/main" id="{9E5A1050-7B2E-3023-5FB5-AD60850DC52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07852" y="2225539"/>
            <a:ext cx="3993746" cy="3993746"/>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a:extLst>
              <a:ext uri="{FF2B5EF4-FFF2-40B4-BE49-F238E27FC236}">
                <a16:creationId xmlns:a16="http://schemas.microsoft.com/office/drawing/2014/main" id="{C53EDF1F-FFD9-1E85-C333-AC45ED7F9FDA}"/>
              </a:ext>
            </a:extLst>
          </p:cNvPr>
          <p:cNvSpPr/>
          <p:nvPr/>
        </p:nvSpPr>
        <p:spPr>
          <a:xfrm>
            <a:off x="8767656" y="1400328"/>
            <a:ext cx="393275" cy="751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607E6D7-5DBA-8817-F7A3-AC00A718DCB8}"/>
              </a:ext>
            </a:extLst>
          </p:cNvPr>
          <p:cNvSpPr txBox="1"/>
          <p:nvPr/>
        </p:nvSpPr>
        <p:spPr>
          <a:xfrm>
            <a:off x="7918448" y="614707"/>
            <a:ext cx="2091689" cy="646331"/>
          </a:xfrm>
          <a:prstGeom prst="rect">
            <a:avLst/>
          </a:prstGeom>
          <a:noFill/>
        </p:spPr>
        <p:txBody>
          <a:bodyPr wrap="square" rtlCol="0">
            <a:spAutoFit/>
          </a:bodyPr>
          <a:lstStyle/>
          <a:p>
            <a:pPr algn="ctr"/>
            <a:r>
              <a:rPr lang="en-US" dirty="0"/>
              <a:t>Slides and resources on </a:t>
            </a:r>
            <a:r>
              <a:rPr lang="en-US" dirty="0" err="1"/>
              <a:t>Github</a:t>
            </a:r>
            <a:r>
              <a:rPr lang="en-US" dirty="0"/>
              <a:t>!</a:t>
            </a:r>
          </a:p>
        </p:txBody>
      </p:sp>
    </p:spTree>
    <p:extLst>
      <p:ext uri="{BB962C8B-B14F-4D97-AF65-F5344CB8AC3E}">
        <p14:creationId xmlns:p14="http://schemas.microsoft.com/office/powerpoint/2010/main" val="2797578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Few-shot prompting</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9102048" cy="658770"/>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sz="28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What color is the sky?</a:t>
            </a:r>
          </a:p>
        </p:txBody>
      </p:sp>
      <p:pic>
        <p:nvPicPr>
          <p:cNvPr id="2" name="Picture 1">
            <a:extLst>
              <a:ext uri="{FF2B5EF4-FFF2-40B4-BE49-F238E27FC236}">
                <a16:creationId xmlns:a16="http://schemas.microsoft.com/office/drawing/2014/main" id="{514893C5-B558-52C5-DADD-0E8EE30F58AD}"/>
              </a:ext>
            </a:extLst>
          </p:cNvPr>
          <p:cNvPicPr>
            <a:picLocks noChangeAspect="1"/>
          </p:cNvPicPr>
          <p:nvPr/>
        </p:nvPicPr>
        <p:blipFill>
          <a:blip r:embed="rId2"/>
          <a:stretch>
            <a:fillRect/>
          </a:stretch>
        </p:blipFill>
        <p:spPr>
          <a:xfrm>
            <a:off x="641041" y="1622314"/>
            <a:ext cx="7941515" cy="4767975"/>
          </a:xfrm>
          <a:prstGeom prst="rect">
            <a:avLst/>
          </a:prstGeom>
        </p:spPr>
      </p:pic>
    </p:spTree>
    <p:extLst>
      <p:ext uri="{BB962C8B-B14F-4D97-AF65-F5344CB8AC3E}">
        <p14:creationId xmlns:p14="http://schemas.microsoft.com/office/powerpoint/2010/main" val="2880027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8363683"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Going Further</a:t>
            </a:r>
          </a:p>
        </p:txBody>
      </p:sp>
      <p:sp>
        <p:nvSpPr>
          <p:cNvPr id="22" name="TextBox 21">
            <a:extLst>
              <a:ext uri="{FF2B5EF4-FFF2-40B4-BE49-F238E27FC236}">
                <a16:creationId xmlns:a16="http://schemas.microsoft.com/office/drawing/2014/main" id="{D5EFB462-2617-6501-83C9-2FDC0A6E34BB}"/>
              </a:ext>
            </a:extLst>
          </p:cNvPr>
          <p:cNvSpPr txBox="1"/>
          <p:nvPr/>
        </p:nvSpPr>
        <p:spPr>
          <a:xfrm>
            <a:off x="641042" y="1776248"/>
            <a:ext cx="10636558" cy="2805255"/>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sz="2000" b="1" i="0" u="none" strike="noStrike" kern="1200" cap="none" spc="0" normalizeH="0" baseline="0" noProof="0" dirty="0">
                <a:ln>
                  <a:noFill/>
                </a:ln>
                <a:solidFill>
                  <a:srgbClr val="262323"/>
                </a:solidFill>
                <a:effectLst/>
                <a:uLnTx/>
                <a:uFillTx/>
                <a:latin typeface=""/>
                <a:ea typeface="+mn-ea"/>
                <a:cs typeface="Poppins" panose="00000500000000000000" pitchFamily="2" charset="0"/>
              </a:rPr>
              <a:t>A prompt can contain any of the following components:</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Instruction - a specific task or instruction you want the model to perform</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Context - can involve external information or additional context that can steer the model to better responses</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Input Data - is the input or question that we are interested to find a response for</a:t>
            </a:r>
          </a:p>
          <a:p>
            <a:pPr marR="0" lvl="0" algn="l" defTabSz="914400" rtl="0" eaLnBrk="1" fontAlgn="auto" latinLnBrk="0" hangingPunct="1">
              <a:lnSpc>
                <a:spcPct val="150000"/>
              </a:lnSpc>
              <a:spcBef>
                <a:spcPts val="0"/>
              </a:spcBef>
              <a:spcAft>
                <a:spcPts val="0"/>
              </a:spcAft>
              <a:buClrTx/>
              <a:buSzTx/>
              <a:tabLst/>
              <a:defRPr/>
            </a:pPr>
            <a:r>
              <a:rPr kumimoji="0" lang="en-US" sz="2000" b="0" i="0" u="none" strike="noStrike" kern="1200" cap="none" spc="0" normalizeH="0" baseline="0" noProof="0" dirty="0">
                <a:ln>
                  <a:noFill/>
                </a:ln>
                <a:solidFill>
                  <a:srgbClr val="262323"/>
                </a:solidFill>
                <a:effectLst/>
                <a:uLnTx/>
                <a:uFillTx/>
                <a:latin typeface=""/>
                <a:ea typeface="+mn-ea"/>
                <a:cs typeface="Poppins" panose="00000500000000000000" pitchFamily="2" charset="0"/>
              </a:rPr>
              <a:t>Output Indicator - indicates the type or format of the output.</a:t>
            </a:r>
          </a:p>
        </p:txBody>
      </p:sp>
      <p:sp>
        <p:nvSpPr>
          <p:cNvPr id="4" name="TextBox 3">
            <a:extLst>
              <a:ext uri="{FF2B5EF4-FFF2-40B4-BE49-F238E27FC236}">
                <a16:creationId xmlns:a16="http://schemas.microsoft.com/office/drawing/2014/main" id="{52420B89-E7A6-60C6-1E64-7C0732D36400}"/>
              </a:ext>
            </a:extLst>
          </p:cNvPr>
          <p:cNvSpPr txBox="1"/>
          <p:nvPr/>
        </p:nvSpPr>
        <p:spPr>
          <a:xfrm>
            <a:off x="641042" y="5044231"/>
            <a:ext cx="6542690" cy="369332"/>
          </a:xfrm>
          <a:prstGeom prst="rect">
            <a:avLst/>
          </a:prstGeom>
          <a:noFill/>
        </p:spPr>
        <p:txBody>
          <a:bodyPr wrap="square">
            <a:spAutoFit/>
          </a:bodyPr>
          <a:lstStyle/>
          <a:p>
            <a:r>
              <a:rPr lang="en-US" dirty="0">
                <a:hlinkClick r:id="rId2"/>
              </a:rPr>
              <a:t>https://www.promptingguide.ai/</a:t>
            </a:r>
            <a:endParaRPr lang="en-US" dirty="0"/>
          </a:p>
        </p:txBody>
      </p:sp>
    </p:spTree>
    <p:extLst>
      <p:ext uri="{BB962C8B-B14F-4D97-AF65-F5344CB8AC3E}">
        <p14:creationId xmlns:p14="http://schemas.microsoft.com/office/powerpoint/2010/main" val="427133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rawing 33" descr="White notebook and color pencil">
            <a:extLst>
              <a:ext uri="{FF2B5EF4-FFF2-40B4-BE49-F238E27FC236}">
                <a16:creationId xmlns:a16="http://schemas.microsoft.com/office/drawing/2014/main" id="{70C029B3-7D71-45A0-AE1C-D03FEC3008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108193" y="-2353116"/>
            <a:ext cx="15958658" cy="10618645"/>
          </a:xfrm>
          <a:prstGeom prst="rect">
            <a:avLst/>
          </a:prstGeom>
        </p:spPr>
      </p:pic>
      <p:grpSp>
        <p:nvGrpSpPr>
          <p:cNvPr id="30" name="Group 29">
            <a:extLst>
              <a:ext uri="{FF2B5EF4-FFF2-40B4-BE49-F238E27FC236}">
                <a16:creationId xmlns:a16="http://schemas.microsoft.com/office/drawing/2014/main" id="{F0952D63-0D01-4822-BF18-90A47496F7DF}"/>
              </a:ext>
            </a:extLst>
          </p:cNvPr>
          <p:cNvGrpSpPr/>
          <p:nvPr/>
        </p:nvGrpSpPr>
        <p:grpSpPr>
          <a:xfrm>
            <a:off x="-195194" y="-191539"/>
            <a:ext cx="13072993" cy="11354838"/>
            <a:chOff x="-195194" y="-191539"/>
            <a:chExt cx="13072993" cy="11354838"/>
          </a:xfrm>
        </p:grpSpPr>
        <p:sp>
          <p:nvSpPr>
            <p:cNvPr id="31" name="Polyline: figure 30">
              <a:extLst>
                <a:ext uri="{FF2B5EF4-FFF2-40B4-BE49-F238E27FC236}">
                  <a16:creationId xmlns:a16="http://schemas.microsoft.com/office/drawing/2014/main" id="{7074CD3A-CB08-43F7-9442-7EC0179D1AF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Polyline: figure 31">
              <a:extLst>
                <a:ext uri="{FF2B5EF4-FFF2-40B4-BE49-F238E27FC236}">
                  <a16:creationId xmlns:a16="http://schemas.microsoft.com/office/drawing/2014/main" id="{14EA61B5-B3E5-4AE5-9FFA-DA6AD217C0B7}"/>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Polyline: figure 32">
              <a:extLst>
                <a:ext uri="{FF2B5EF4-FFF2-40B4-BE49-F238E27FC236}">
                  <a16:creationId xmlns:a16="http://schemas.microsoft.com/office/drawing/2014/main" id="{3B2AF5A1-F994-495F-835F-1356C00B97BC}"/>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Polyline: figure 34">
              <a:extLst>
                <a:ext uri="{FF2B5EF4-FFF2-40B4-BE49-F238E27FC236}">
                  <a16:creationId xmlns:a16="http://schemas.microsoft.com/office/drawing/2014/main" id="{B840B92D-987C-482D-AE0F-EC1F737508B0}"/>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Polyline: figure 35">
              <a:extLst>
                <a:ext uri="{FF2B5EF4-FFF2-40B4-BE49-F238E27FC236}">
                  <a16:creationId xmlns:a16="http://schemas.microsoft.com/office/drawing/2014/main" id="{C184F8C9-9FBF-4754-88D0-581140F93B84}"/>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Polyline: figure 36">
              <a:extLst>
                <a:ext uri="{FF2B5EF4-FFF2-40B4-BE49-F238E27FC236}">
                  <a16:creationId xmlns:a16="http://schemas.microsoft.com/office/drawing/2014/main" id="{34F06C42-BD38-41B1-92DE-FFAB750498FE}"/>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Polyline: figure 37">
              <a:extLst>
                <a:ext uri="{FF2B5EF4-FFF2-40B4-BE49-F238E27FC236}">
                  <a16:creationId xmlns:a16="http://schemas.microsoft.com/office/drawing/2014/main" id="{5C209C4C-30F5-4164-BB77-BB21557383F2}"/>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Polyline: figure 38">
              <a:extLst>
                <a:ext uri="{FF2B5EF4-FFF2-40B4-BE49-F238E27FC236}">
                  <a16:creationId xmlns:a16="http://schemas.microsoft.com/office/drawing/2014/main" id="{C004415D-80B6-4268-B16B-A833D2570131}"/>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Polyline: figure 39">
              <a:extLst>
                <a:ext uri="{FF2B5EF4-FFF2-40B4-BE49-F238E27FC236}">
                  <a16:creationId xmlns:a16="http://schemas.microsoft.com/office/drawing/2014/main" id="{67C321F8-62E6-44B6-9374-8580614F59EC}"/>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Polyline: figure 40">
              <a:extLst>
                <a:ext uri="{FF2B5EF4-FFF2-40B4-BE49-F238E27FC236}">
                  <a16:creationId xmlns:a16="http://schemas.microsoft.com/office/drawing/2014/main" id="{5BA0B90F-F84B-42A9-B4BB-22467601B58F}"/>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Polyline: figure 41">
              <a:extLst>
                <a:ext uri="{FF2B5EF4-FFF2-40B4-BE49-F238E27FC236}">
                  <a16:creationId xmlns:a16="http://schemas.microsoft.com/office/drawing/2014/main" id="{898B2CA9-9322-4CBC-91AD-C40BCC5C941B}"/>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Polyline: figure 42">
              <a:extLst>
                <a:ext uri="{FF2B5EF4-FFF2-40B4-BE49-F238E27FC236}">
                  <a16:creationId xmlns:a16="http://schemas.microsoft.com/office/drawing/2014/main" id="{671EA285-190A-4889-9336-1F54A00CB3F5}"/>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Polyline: figure 43">
              <a:extLst>
                <a:ext uri="{FF2B5EF4-FFF2-40B4-BE49-F238E27FC236}">
                  <a16:creationId xmlns:a16="http://schemas.microsoft.com/office/drawing/2014/main" id="{C230A8E3-EC40-4CEA-BB41-468E1DF57019}"/>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Polyline: figure 44">
              <a:extLst>
                <a:ext uri="{FF2B5EF4-FFF2-40B4-BE49-F238E27FC236}">
                  <a16:creationId xmlns:a16="http://schemas.microsoft.com/office/drawing/2014/main" id="{54ECBFBD-79AF-483B-AB21-EC6D0A23409B}"/>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Polyline: figure 45">
              <a:extLst>
                <a:ext uri="{FF2B5EF4-FFF2-40B4-BE49-F238E27FC236}">
                  <a16:creationId xmlns:a16="http://schemas.microsoft.com/office/drawing/2014/main" id="{E6554D7A-834B-4C57-892A-B5A51AE949E9}"/>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Polyline: figure 46">
              <a:extLst>
                <a:ext uri="{FF2B5EF4-FFF2-40B4-BE49-F238E27FC236}">
                  <a16:creationId xmlns:a16="http://schemas.microsoft.com/office/drawing/2014/main" id="{EB558BC9-FC1A-4047-9C36-6EBDEBA1406A}"/>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Polyline: figure 47">
              <a:extLst>
                <a:ext uri="{FF2B5EF4-FFF2-40B4-BE49-F238E27FC236}">
                  <a16:creationId xmlns:a16="http://schemas.microsoft.com/office/drawing/2014/main" id="{C015B406-84B2-4D1D-BA43-EC149DB8D252}"/>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Polyline: figure 48">
              <a:extLst>
                <a:ext uri="{FF2B5EF4-FFF2-40B4-BE49-F238E27FC236}">
                  <a16:creationId xmlns:a16="http://schemas.microsoft.com/office/drawing/2014/main" id="{C4778D8E-0BA5-4DDC-96CD-95E084856B6E}"/>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Polyline: figure 49">
              <a:extLst>
                <a:ext uri="{FF2B5EF4-FFF2-40B4-BE49-F238E27FC236}">
                  <a16:creationId xmlns:a16="http://schemas.microsoft.com/office/drawing/2014/main" id="{EE3B0038-204E-4442-81D9-09230B7A14F2}"/>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Polyline: figure 50">
              <a:extLst>
                <a:ext uri="{FF2B5EF4-FFF2-40B4-BE49-F238E27FC236}">
                  <a16:creationId xmlns:a16="http://schemas.microsoft.com/office/drawing/2014/main" id="{68F001AB-3153-4DE7-8B17-D9A45006B0A0}"/>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 name="TextBox 24">
            <a:extLst>
              <a:ext uri="{FF2B5EF4-FFF2-40B4-BE49-F238E27FC236}">
                <a16:creationId xmlns:a16="http://schemas.microsoft.com/office/drawing/2014/main" id="{D96EBC0B-19C5-48C6-9EA9-99D76166F95D}"/>
              </a:ext>
            </a:extLst>
          </p:cNvPr>
          <p:cNvSpPr txBox="1"/>
          <p:nvPr/>
        </p:nvSpPr>
        <p:spPr>
          <a:xfrm>
            <a:off x="565832" y="2843262"/>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ato Light" panose="020F0302020204030203" pitchFamily="34" charset="0"/>
                <a:ea typeface="+mn-ea"/>
                <a:cs typeface="Poppins" panose="00000500000000000000" pitchFamily="2" charset="0"/>
              </a:rPr>
              <a:t>Time for some more advanced prompting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Poppins" panose="00000500000000000000" pitchFamily="2" charset="0"/>
            </a:endParaRPr>
          </a:p>
        </p:txBody>
      </p:sp>
      <p:sp>
        <p:nvSpPr>
          <p:cNvPr id="26" name="Google Shape;70;p14">
            <a:extLst>
              <a:ext uri="{FF2B5EF4-FFF2-40B4-BE49-F238E27FC236}">
                <a16:creationId xmlns:a16="http://schemas.microsoft.com/office/drawing/2014/main" id="{47771D68-B52C-43E1-8227-A886298A44BE}"/>
              </a:ext>
            </a:extLst>
          </p:cNvPr>
          <p:cNvSpPr txBox="1">
            <a:spLocks/>
          </p:cNvSpPr>
          <p:nvPr/>
        </p:nvSpPr>
        <p:spPr>
          <a:xfrm>
            <a:off x="623888" y="760747"/>
            <a:ext cx="9739311" cy="1991524"/>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272424"/>
                </a:solidFill>
                <a:effectLst/>
                <a:uLnTx/>
                <a:uFillTx/>
                <a:latin typeface="Poppins" panose="00000500000000000000" pitchFamily="2" charset="0"/>
                <a:ea typeface="+mj-ea"/>
                <a:cs typeface="Poppins" panose="00000500000000000000" pitchFamily="2" charset="0"/>
              </a:rPr>
              <a:t>OK, should we write a book now?</a:t>
            </a:r>
          </a:p>
        </p:txBody>
      </p:sp>
    </p:spTree>
    <p:extLst>
      <p:ext uri="{BB962C8B-B14F-4D97-AF65-F5344CB8AC3E}">
        <p14:creationId xmlns:p14="http://schemas.microsoft.com/office/powerpoint/2010/main" val="3082837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First, let’s set up a goal and context</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3585015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E47111"/>
                </a:solidFill>
                <a:latin typeface="Poppins" panose="00000500000000000000" pitchFamily="2" charset="0"/>
                <a:cs typeface="Poppins" panose="00000500000000000000" pitchFamily="2" charset="0"/>
              </a:rPr>
              <a:t>Let’s keep building context…</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1029853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E47111"/>
                </a:solidFill>
                <a:latin typeface="Poppins" panose="00000500000000000000" pitchFamily="2" charset="0"/>
                <a:cs typeface="Poppins" panose="00000500000000000000" pitchFamily="2" charset="0"/>
              </a:rPr>
              <a:t>…and some more</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465791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Put past context into some s</a:t>
            </a:r>
            <a:r>
              <a:rPr lang="en-US" sz="3600" b="1" dirty="0" err="1">
                <a:solidFill>
                  <a:srgbClr val="E47111"/>
                </a:solidFill>
                <a:latin typeface="Poppins" panose="00000500000000000000" pitchFamily="2" charset="0"/>
                <a:cs typeface="Poppins" panose="00000500000000000000" pitchFamily="2" charset="0"/>
              </a:rPr>
              <a:t>tructure</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7"/>
          <a:stretch/>
        </p:blipFill>
        <p:spPr>
          <a:xfrm>
            <a:off x="641043" y="1650391"/>
            <a:ext cx="10827058" cy="4487798"/>
          </a:xfrm>
          <a:prstGeom prst="rect">
            <a:avLst/>
          </a:prstGeom>
        </p:spPr>
      </p:pic>
    </p:spTree>
    <p:extLst>
      <p:ext uri="{BB962C8B-B14F-4D97-AF65-F5344CB8AC3E}">
        <p14:creationId xmlns:p14="http://schemas.microsoft.com/office/powerpoint/2010/main" val="49741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And finally, let’s start writing</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3336956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Iterate with constructive feedback</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3001473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Iterate with constructive feedback</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1845354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What is </a:t>
            </a:r>
            <a:b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b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Chat GPT?</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2351936"/>
            <a:ext cx="3365176" cy="11717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t>Generative Pre-trained Transformer (GPT)</a:t>
            </a:r>
            <a:b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br>
            <a: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t>+</a:t>
            </a:r>
            <a:b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br>
            <a:r>
              <a:rPr kumimoji="0" lang="en-US" sz="1200" b="1" i="0" u="none" strike="noStrike" kern="1200" cap="none" spc="0" normalizeH="0" baseline="0" noProof="0" dirty="0">
                <a:ln>
                  <a:noFill/>
                </a:ln>
                <a:effectLst/>
                <a:uLnTx/>
                <a:uFillTx/>
                <a:latin typeface="Calibri" panose="020F0502020204030204"/>
                <a:ea typeface="+mn-ea"/>
                <a:cs typeface="Poppins" panose="00000500000000000000" pitchFamily="2" charset="0"/>
              </a:rPr>
              <a:t>Reinforcement learning from human feedback (RHLF)</a:t>
            </a: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718101"/>
            <a:ext cx="3203575" cy="189866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Lato Light" panose="020F0302020204030203" pitchFamily="34" charset="0"/>
                <a:ea typeface="+mn-ea"/>
                <a:cs typeface="+mn-cs"/>
              </a:rPr>
              <a:t>A next-word predictor.</a:t>
            </a:r>
            <a:br>
              <a:rPr kumimoji="0" lang="en-US" sz="1600" b="0" i="0" u="none" strike="noStrike" kern="1200" cap="none" spc="0" normalizeH="0" baseline="0" noProof="0" dirty="0">
                <a:ln>
                  <a:noFill/>
                </a:ln>
                <a:effectLst/>
                <a:uLnTx/>
                <a:uFillTx/>
                <a:latin typeface="Lato Light" panose="020F0302020204030203" pitchFamily="34" charset="0"/>
                <a:ea typeface="+mn-ea"/>
                <a:cs typeface="+mn-cs"/>
              </a:rPr>
            </a:br>
            <a:br>
              <a:rPr kumimoji="0" lang="en-US" sz="1600" b="0" i="0" u="none" strike="noStrike" kern="1200" cap="none" spc="0" normalizeH="0" baseline="0" noProof="0" dirty="0">
                <a:ln>
                  <a:noFill/>
                </a:ln>
                <a:effectLst/>
                <a:uLnTx/>
                <a:uFillTx/>
                <a:latin typeface="Lato Light" panose="020F0302020204030203" pitchFamily="34" charset="0"/>
                <a:ea typeface="+mn-ea"/>
                <a:cs typeface="+mn-cs"/>
              </a:rPr>
            </a:br>
            <a:r>
              <a:rPr kumimoji="0" lang="en-US" sz="1600" b="0" i="0" u="none" strike="noStrike" kern="1200" cap="none" spc="0" normalizeH="0" baseline="0" noProof="0" dirty="0">
                <a:ln>
                  <a:noFill/>
                </a:ln>
                <a:effectLst/>
                <a:uLnTx/>
                <a:uFillTx/>
                <a:latin typeface="Lato Light" panose="020F0302020204030203" pitchFamily="34" charset="0"/>
                <a:ea typeface="+mn-ea"/>
                <a:cs typeface="+mn-cs"/>
              </a:rPr>
              <a:t>Imagine a robot that read the whole internet, then was trained to have conversations about it.</a:t>
            </a:r>
            <a:endParaRPr kumimoji="0" lang="en-US" sz="16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D2A555-F28B-1863-D037-208330224C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0471" y="0"/>
            <a:ext cx="5961529" cy="6858000"/>
          </a:xfrm>
          <a:prstGeom prst="rect">
            <a:avLst/>
          </a:prstGeom>
        </p:spPr>
      </p:pic>
    </p:spTree>
    <p:extLst>
      <p:ext uri="{BB962C8B-B14F-4D97-AF65-F5344CB8AC3E}">
        <p14:creationId xmlns:p14="http://schemas.microsoft.com/office/powerpoint/2010/main" val="355092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Continuation of long responses</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944213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9291234"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Oh oh. We’ve lost the plot!</a:t>
            </a:r>
          </a:p>
        </p:txBody>
      </p:sp>
      <p:pic>
        <p:nvPicPr>
          <p:cNvPr id="3" name="Picture 2">
            <a:extLst>
              <a:ext uri="{FF2B5EF4-FFF2-40B4-BE49-F238E27FC236}">
                <a16:creationId xmlns:a16="http://schemas.microsoft.com/office/drawing/2014/main" id="{D0E0C7B4-016D-EE9D-A89B-9AACEAEA11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1043" y="1650391"/>
            <a:ext cx="10827058" cy="4487798"/>
          </a:xfrm>
          <a:prstGeom prst="rect">
            <a:avLst/>
          </a:prstGeom>
        </p:spPr>
      </p:pic>
    </p:spTree>
    <p:extLst>
      <p:ext uri="{BB962C8B-B14F-4D97-AF65-F5344CB8AC3E}">
        <p14:creationId xmlns:p14="http://schemas.microsoft.com/office/powerpoint/2010/main" val="1822338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Build a scratch pad summary prompt </a:t>
            </a:r>
          </a:p>
        </p:txBody>
      </p:sp>
      <p:pic>
        <p:nvPicPr>
          <p:cNvPr id="4" name="Picture 3">
            <a:extLst>
              <a:ext uri="{FF2B5EF4-FFF2-40B4-BE49-F238E27FC236}">
                <a16:creationId xmlns:a16="http://schemas.microsoft.com/office/drawing/2014/main" id="{5B25211A-0922-7378-7779-E5F59025F4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042" y="1659111"/>
            <a:ext cx="11024959" cy="5021090"/>
          </a:xfrm>
          <a:prstGeom prst="rect">
            <a:avLst/>
          </a:prstGeom>
        </p:spPr>
      </p:pic>
    </p:spTree>
    <p:extLst>
      <p:ext uri="{BB962C8B-B14F-4D97-AF65-F5344CB8AC3E}">
        <p14:creationId xmlns:p14="http://schemas.microsoft.com/office/powerpoint/2010/main" val="1435918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New chat! (with GPT-4 / more context)</a:t>
            </a:r>
          </a:p>
        </p:txBody>
      </p:sp>
      <p:pic>
        <p:nvPicPr>
          <p:cNvPr id="2" name="Picture 1">
            <a:extLst>
              <a:ext uri="{FF2B5EF4-FFF2-40B4-BE49-F238E27FC236}">
                <a16:creationId xmlns:a16="http://schemas.microsoft.com/office/drawing/2014/main" id="{C00F8FF8-6431-253C-E7D4-2CD80A886215}"/>
              </a:ext>
            </a:extLst>
          </p:cNvPr>
          <p:cNvPicPr>
            <a:picLocks noChangeAspect="1"/>
          </p:cNvPicPr>
          <p:nvPr/>
        </p:nvPicPr>
        <p:blipFill>
          <a:blip r:embed="rId2"/>
          <a:stretch>
            <a:fillRect/>
          </a:stretch>
        </p:blipFill>
        <p:spPr>
          <a:xfrm>
            <a:off x="641042" y="1439918"/>
            <a:ext cx="10331758" cy="5437015"/>
          </a:xfrm>
          <a:prstGeom prst="rect">
            <a:avLst/>
          </a:prstGeom>
        </p:spPr>
      </p:pic>
    </p:spTree>
    <p:extLst>
      <p:ext uri="{BB962C8B-B14F-4D97-AF65-F5344CB8AC3E}">
        <p14:creationId xmlns:p14="http://schemas.microsoft.com/office/powerpoint/2010/main" val="3473198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Now we’re getting somewhere!</a:t>
            </a:r>
          </a:p>
        </p:txBody>
      </p:sp>
      <p:pic>
        <p:nvPicPr>
          <p:cNvPr id="3" name="Picture 2">
            <a:extLst>
              <a:ext uri="{FF2B5EF4-FFF2-40B4-BE49-F238E27FC236}">
                <a16:creationId xmlns:a16="http://schemas.microsoft.com/office/drawing/2014/main" id="{22794D56-953E-C692-6243-29228E6EB3FB}"/>
              </a:ext>
            </a:extLst>
          </p:cNvPr>
          <p:cNvPicPr>
            <a:picLocks noChangeAspect="1"/>
          </p:cNvPicPr>
          <p:nvPr/>
        </p:nvPicPr>
        <p:blipFill>
          <a:blip r:embed="rId2"/>
          <a:stretch>
            <a:fillRect/>
          </a:stretch>
        </p:blipFill>
        <p:spPr>
          <a:xfrm>
            <a:off x="641042" y="1551459"/>
            <a:ext cx="10661958" cy="8356670"/>
          </a:xfrm>
          <a:prstGeom prst="rect">
            <a:avLst/>
          </a:prstGeom>
        </p:spPr>
      </p:pic>
    </p:spTree>
    <p:extLst>
      <p:ext uri="{BB962C8B-B14F-4D97-AF65-F5344CB8AC3E}">
        <p14:creationId xmlns:p14="http://schemas.microsoft.com/office/powerpoint/2010/main" val="3444726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Now we’re getting somewhere!</a:t>
            </a:r>
          </a:p>
        </p:txBody>
      </p:sp>
      <p:pic>
        <p:nvPicPr>
          <p:cNvPr id="3" name="Picture 2">
            <a:extLst>
              <a:ext uri="{FF2B5EF4-FFF2-40B4-BE49-F238E27FC236}">
                <a16:creationId xmlns:a16="http://schemas.microsoft.com/office/drawing/2014/main" id="{22794D56-953E-C692-6243-29228E6EB3FB}"/>
              </a:ext>
            </a:extLst>
          </p:cNvPr>
          <p:cNvPicPr>
            <a:picLocks noChangeAspect="1"/>
          </p:cNvPicPr>
          <p:nvPr/>
        </p:nvPicPr>
        <p:blipFill>
          <a:blip r:embed="rId2"/>
          <a:stretch>
            <a:fillRect/>
          </a:stretch>
        </p:blipFill>
        <p:spPr>
          <a:xfrm>
            <a:off x="641042" y="1551459"/>
            <a:ext cx="10661958" cy="8356670"/>
          </a:xfrm>
          <a:prstGeom prst="rect">
            <a:avLst/>
          </a:prstGeom>
        </p:spPr>
      </p:pic>
    </p:spTree>
    <p:extLst>
      <p:ext uri="{BB962C8B-B14F-4D97-AF65-F5344CB8AC3E}">
        <p14:creationId xmlns:p14="http://schemas.microsoft.com/office/powerpoint/2010/main" val="544164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What?!</a:t>
            </a:r>
          </a:p>
        </p:txBody>
      </p:sp>
      <p:pic>
        <p:nvPicPr>
          <p:cNvPr id="4" name="Picture 3">
            <a:extLst>
              <a:ext uri="{FF2B5EF4-FFF2-40B4-BE49-F238E27FC236}">
                <a16:creationId xmlns:a16="http://schemas.microsoft.com/office/drawing/2014/main" id="{93224337-734C-913B-084C-40D23FAF256F}"/>
              </a:ext>
            </a:extLst>
          </p:cNvPr>
          <p:cNvPicPr>
            <a:picLocks noChangeAspect="1"/>
          </p:cNvPicPr>
          <p:nvPr/>
        </p:nvPicPr>
        <p:blipFill>
          <a:blip r:embed="rId2"/>
          <a:stretch>
            <a:fillRect/>
          </a:stretch>
        </p:blipFill>
        <p:spPr>
          <a:xfrm>
            <a:off x="641042" y="1439918"/>
            <a:ext cx="9353858" cy="5443341"/>
          </a:xfrm>
          <a:prstGeom prst="rect">
            <a:avLst/>
          </a:prstGeom>
        </p:spPr>
      </p:pic>
      <p:pic>
        <p:nvPicPr>
          <p:cNvPr id="5" name="Picture 4">
            <a:extLst>
              <a:ext uri="{FF2B5EF4-FFF2-40B4-BE49-F238E27FC236}">
                <a16:creationId xmlns:a16="http://schemas.microsoft.com/office/drawing/2014/main" id="{585C64C6-6443-40AE-C24B-D0EEA83588E6}"/>
              </a:ext>
            </a:extLst>
          </p:cNvPr>
          <p:cNvPicPr>
            <a:picLocks noChangeAspect="1"/>
          </p:cNvPicPr>
          <p:nvPr/>
        </p:nvPicPr>
        <p:blipFill>
          <a:blip r:embed="rId3"/>
          <a:stretch>
            <a:fillRect/>
          </a:stretch>
        </p:blipFill>
        <p:spPr>
          <a:xfrm>
            <a:off x="4318000" y="514350"/>
            <a:ext cx="7429500" cy="5829300"/>
          </a:xfrm>
          <a:prstGeom prst="rect">
            <a:avLst/>
          </a:prstGeom>
        </p:spPr>
      </p:pic>
      <p:pic>
        <p:nvPicPr>
          <p:cNvPr id="6" name="Picture 5">
            <a:extLst>
              <a:ext uri="{FF2B5EF4-FFF2-40B4-BE49-F238E27FC236}">
                <a16:creationId xmlns:a16="http://schemas.microsoft.com/office/drawing/2014/main" id="{D2EEBF42-9DB5-3D6E-2A1B-10663F29D801}"/>
              </a:ext>
            </a:extLst>
          </p:cNvPr>
          <p:cNvPicPr>
            <a:picLocks noChangeAspect="1"/>
          </p:cNvPicPr>
          <p:nvPr/>
        </p:nvPicPr>
        <p:blipFill>
          <a:blip r:embed="rId4"/>
          <a:stretch>
            <a:fillRect/>
          </a:stretch>
        </p:blipFill>
        <p:spPr>
          <a:xfrm>
            <a:off x="1358899" y="2507420"/>
            <a:ext cx="9702399" cy="184316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5817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A little more instruction. </a:t>
            </a:r>
            <a:r>
              <a:rPr lang="en-US" sz="3600" b="1" dirty="0">
                <a:solidFill>
                  <a:srgbClr val="E47111"/>
                </a:solidFill>
                <a:latin typeface="Poppins" panose="00000500000000000000" pitchFamily="2" charset="0"/>
                <a:cs typeface="Poppins" panose="00000500000000000000" pitchFamily="2" charset="0"/>
              </a:rPr>
              <a:t>GPT likes specifics.</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5" name="Picture 4">
            <a:extLst>
              <a:ext uri="{FF2B5EF4-FFF2-40B4-BE49-F238E27FC236}">
                <a16:creationId xmlns:a16="http://schemas.microsoft.com/office/drawing/2014/main" id="{61D48330-AABB-2165-A00B-C943AB64420D}"/>
              </a:ext>
            </a:extLst>
          </p:cNvPr>
          <p:cNvPicPr>
            <a:picLocks noChangeAspect="1"/>
          </p:cNvPicPr>
          <p:nvPr/>
        </p:nvPicPr>
        <p:blipFill>
          <a:blip r:embed="rId2"/>
          <a:stretch>
            <a:fillRect/>
          </a:stretch>
        </p:blipFill>
        <p:spPr>
          <a:xfrm>
            <a:off x="641041" y="1439918"/>
            <a:ext cx="8907695" cy="5418082"/>
          </a:xfrm>
          <a:prstGeom prst="rect">
            <a:avLst/>
          </a:prstGeom>
        </p:spPr>
      </p:pic>
    </p:spTree>
    <p:extLst>
      <p:ext uri="{BB962C8B-B14F-4D97-AF65-F5344CB8AC3E}">
        <p14:creationId xmlns:p14="http://schemas.microsoft.com/office/powerpoint/2010/main" val="1891974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rawing 33" descr="White notebook and color pencil">
            <a:extLst>
              <a:ext uri="{FF2B5EF4-FFF2-40B4-BE49-F238E27FC236}">
                <a16:creationId xmlns:a16="http://schemas.microsoft.com/office/drawing/2014/main" id="{70C029B3-7D71-45A0-AE1C-D03FEC3008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108193" y="-2353116"/>
            <a:ext cx="15958658" cy="10618645"/>
          </a:xfrm>
          <a:prstGeom prst="rect">
            <a:avLst/>
          </a:prstGeom>
        </p:spPr>
      </p:pic>
      <p:grpSp>
        <p:nvGrpSpPr>
          <p:cNvPr id="30" name="Group 29">
            <a:extLst>
              <a:ext uri="{FF2B5EF4-FFF2-40B4-BE49-F238E27FC236}">
                <a16:creationId xmlns:a16="http://schemas.microsoft.com/office/drawing/2014/main" id="{F0952D63-0D01-4822-BF18-90A47496F7DF}"/>
              </a:ext>
            </a:extLst>
          </p:cNvPr>
          <p:cNvGrpSpPr/>
          <p:nvPr/>
        </p:nvGrpSpPr>
        <p:grpSpPr>
          <a:xfrm>
            <a:off x="-195194" y="-191539"/>
            <a:ext cx="13072993" cy="11354838"/>
            <a:chOff x="-195194" y="-191539"/>
            <a:chExt cx="13072993" cy="11354838"/>
          </a:xfrm>
        </p:grpSpPr>
        <p:sp>
          <p:nvSpPr>
            <p:cNvPr id="31" name="Polyline: figure 30">
              <a:extLst>
                <a:ext uri="{FF2B5EF4-FFF2-40B4-BE49-F238E27FC236}">
                  <a16:creationId xmlns:a16="http://schemas.microsoft.com/office/drawing/2014/main" id="{7074CD3A-CB08-43F7-9442-7EC0179D1AF5}"/>
                </a:ext>
              </a:extLst>
            </p:cNvPr>
            <p:cNvSpPr/>
            <p:nvPr/>
          </p:nvSpPr>
          <p:spPr>
            <a:xfrm>
              <a:off x="-195194" y="-191539"/>
              <a:ext cx="12483867" cy="6936391"/>
            </a:xfrm>
            <a:custGeom>
              <a:avLst/>
              <a:gdLst>
                <a:gd name="connsiteX0" fmla="*/ 12483868 w 12483867"/>
                <a:gd name="connsiteY0" fmla="*/ 129 h 6936391"/>
                <a:gd name="connsiteX1" fmla="*/ 9138472 w 12483867"/>
                <a:gd name="connsiteY1" fmla="*/ 2174286 h 6936391"/>
                <a:gd name="connsiteX2" fmla="*/ 0 w 12483867"/>
                <a:gd name="connsiteY2" fmla="*/ 6936391 h 6936391"/>
              </a:gdLst>
              <a:ahLst/>
              <a:cxnLst>
                <a:cxn ang="0">
                  <a:pos x="connsiteX0" y="connsiteY0"/>
                </a:cxn>
                <a:cxn ang="0">
                  <a:pos x="connsiteX1" y="connsiteY1"/>
                </a:cxn>
                <a:cxn ang="0">
                  <a:pos x="connsiteX2" y="connsiteY2"/>
                </a:cxn>
              </a:cxnLst>
              <a:rect l="l" t="t" r="r" b="b"/>
              <a:pathLst>
                <a:path w="12483867" h="6936391">
                  <a:moveTo>
                    <a:pt x="12483868" y="129"/>
                  </a:moveTo>
                  <a:cubicBezTo>
                    <a:pt x="12483868" y="129"/>
                    <a:pt x="10092295" y="-55979"/>
                    <a:pt x="9138472" y="2174286"/>
                  </a:cubicBezTo>
                  <a:cubicBezTo>
                    <a:pt x="8184648" y="4404550"/>
                    <a:pt x="6227907" y="6936391"/>
                    <a:pt x="0" y="693639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Polyline: figure 31">
              <a:extLst>
                <a:ext uri="{FF2B5EF4-FFF2-40B4-BE49-F238E27FC236}">
                  <a16:creationId xmlns:a16="http://schemas.microsoft.com/office/drawing/2014/main" id="{14EA61B5-B3E5-4AE5-9FFA-DA6AD217C0B7}"/>
                </a:ext>
              </a:extLst>
            </p:cNvPr>
            <p:cNvSpPr/>
            <p:nvPr/>
          </p:nvSpPr>
          <p:spPr>
            <a:xfrm>
              <a:off x="-151710" y="227955"/>
              <a:ext cx="12471243" cy="6748338"/>
            </a:xfrm>
            <a:custGeom>
              <a:avLst/>
              <a:gdLst>
                <a:gd name="connsiteX0" fmla="*/ 12471244 w 12471243"/>
                <a:gd name="connsiteY0" fmla="*/ 36 h 6748338"/>
                <a:gd name="connsiteX1" fmla="*/ 9116029 w 12471243"/>
                <a:gd name="connsiteY1" fmla="*/ 2084421 h 6748338"/>
                <a:gd name="connsiteX2" fmla="*/ 0 w 12471243"/>
                <a:gd name="connsiteY2" fmla="*/ 6748339 h 6748338"/>
              </a:gdLst>
              <a:ahLst/>
              <a:cxnLst>
                <a:cxn ang="0">
                  <a:pos x="connsiteX0" y="connsiteY0"/>
                </a:cxn>
                <a:cxn ang="0">
                  <a:pos x="connsiteX1" y="connsiteY1"/>
                </a:cxn>
                <a:cxn ang="0">
                  <a:pos x="connsiteX2" y="connsiteY2"/>
                </a:cxn>
              </a:cxnLst>
              <a:rect l="l" t="t" r="r" b="b"/>
              <a:pathLst>
                <a:path w="12471243" h="6748338">
                  <a:moveTo>
                    <a:pt x="12471244" y="36"/>
                  </a:moveTo>
                  <a:cubicBezTo>
                    <a:pt x="12471244" y="36"/>
                    <a:pt x="10145598" y="-35031"/>
                    <a:pt x="9116029" y="2084421"/>
                  </a:cubicBezTo>
                  <a:cubicBezTo>
                    <a:pt x="8072433" y="4234733"/>
                    <a:pt x="5978230" y="6671192"/>
                    <a:pt x="0" y="67483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Polyline: figure 32">
              <a:extLst>
                <a:ext uri="{FF2B5EF4-FFF2-40B4-BE49-F238E27FC236}">
                  <a16:creationId xmlns:a16="http://schemas.microsoft.com/office/drawing/2014/main" id="{3B2AF5A1-F994-495F-835F-1356C00B97BC}"/>
                </a:ext>
              </a:extLst>
            </p:cNvPr>
            <p:cNvSpPr/>
            <p:nvPr/>
          </p:nvSpPr>
          <p:spPr>
            <a:xfrm>
              <a:off x="-106825" y="648793"/>
              <a:ext cx="12457217" cy="6561749"/>
            </a:xfrm>
            <a:custGeom>
              <a:avLst/>
              <a:gdLst>
                <a:gd name="connsiteX0" fmla="*/ 12457217 w 12457217"/>
                <a:gd name="connsiteY0" fmla="*/ 3 h 6561749"/>
                <a:gd name="connsiteX1" fmla="*/ 9093586 w 12457217"/>
                <a:gd name="connsiteY1" fmla="*/ 1996019 h 6561749"/>
                <a:gd name="connsiteX2" fmla="*/ 0 w 12457217"/>
                <a:gd name="connsiteY2" fmla="*/ 6561749 h 6561749"/>
              </a:gdLst>
              <a:ahLst/>
              <a:cxnLst>
                <a:cxn ang="0">
                  <a:pos x="connsiteX0" y="connsiteY0"/>
                </a:cxn>
                <a:cxn ang="0">
                  <a:pos x="connsiteX1" y="connsiteY1"/>
                </a:cxn>
                <a:cxn ang="0">
                  <a:pos x="connsiteX2" y="connsiteY2"/>
                </a:cxn>
              </a:cxnLst>
              <a:rect l="l" t="t" r="r" b="b"/>
              <a:pathLst>
                <a:path w="12457217" h="6561749">
                  <a:moveTo>
                    <a:pt x="12457217" y="3"/>
                  </a:moveTo>
                  <a:cubicBezTo>
                    <a:pt x="12457217" y="3"/>
                    <a:pt x="10196094" y="-14024"/>
                    <a:pt x="9093586" y="1996019"/>
                  </a:cubicBezTo>
                  <a:cubicBezTo>
                    <a:pt x="7957414" y="4066378"/>
                    <a:pt x="5727150" y="6407454"/>
                    <a:pt x="0" y="656174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Polyline: figure 34">
              <a:extLst>
                <a:ext uri="{FF2B5EF4-FFF2-40B4-BE49-F238E27FC236}">
                  <a16:creationId xmlns:a16="http://schemas.microsoft.com/office/drawing/2014/main" id="{B840B92D-987C-482D-AE0F-EC1F737508B0}"/>
                </a:ext>
              </a:extLst>
            </p:cNvPr>
            <p:cNvSpPr/>
            <p:nvPr/>
          </p:nvSpPr>
          <p:spPr>
            <a:xfrm>
              <a:off x="-61939" y="1068197"/>
              <a:ext cx="12443189" cy="6373787"/>
            </a:xfrm>
            <a:custGeom>
              <a:avLst/>
              <a:gdLst>
                <a:gd name="connsiteX0" fmla="*/ 12443190 w 12443189"/>
                <a:gd name="connsiteY0" fmla="*/ 0 h 6373787"/>
                <a:gd name="connsiteX1" fmla="*/ 9069740 w 12443189"/>
                <a:gd name="connsiteY1" fmla="*/ 1906245 h 6373787"/>
                <a:gd name="connsiteX2" fmla="*/ 0 w 12443189"/>
                <a:gd name="connsiteY2" fmla="*/ 6373787 h 6373787"/>
              </a:gdLst>
              <a:ahLst/>
              <a:cxnLst>
                <a:cxn ang="0">
                  <a:pos x="connsiteX0" y="connsiteY0"/>
                </a:cxn>
                <a:cxn ang="0">
                  <a:pos x="connsiteX1" y="connsiteY1"/>
                </a:cxn>
                <a:cxn ang="0">
                  <a:pos x="connsiteX2" y="connsiteY2"/>
                </a:cxn>
              </a:cxnLst>
              <a:rect l="l" t="t" r="r" b="b"/>
              <a:pathLst>
                <a:path w="12443189" h="6373787">
                  <a:moveTo>
                    <a:pt x="12443190" y="0"/>
                  </a:moveTo>
                  <a:cubicBezTo>
                    <a:pt x="12443190" y="0"/>
                    <a:pt x="10242382" y="8416"/>
                    <a:pt x="9069740" y="1906245"/>
                  </a:cubicBezTo>
                  <a:cubicBezTo>
                    <a:pt x="7838186" y="3899456"/>
                    <a:pt x="5476070" y="6143747"/>
                    <a:pt x="0" y="637378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Polyline: figure 35">
              <a:extLst>
                <a:ext uri="{FF2B5EF4-FFF2-40B4-BE49-F238E27FC236}">
                  <a16:creationId xmlns:a16="http://schemas.microsoft.com/office/drawing/2014/main" id="{C184F8C9-9FBF-4754-88D0-581140F93B84}"/>
                </a:ext>
              </a:extLst>
            </p:cNvPr>
            <p:cNvSpPr/>
            <p:nvPr/>
          </p:nvSpPr>
          <p:spPr>
            <a:xfrm>
              <a:off x="-18456" y="1487599"/>
              <a:ext cx="12430565" cy="6188633"/>
            </a:xfrm>
            <a:custGeom>
              <a:avLst/>
              <a:gdLst>
                <a:gd name="connsiteX0" fmla="*/ 12430566 w 12430565"/>
                <a:gd name="connsiteY0" fmla="*/ 0 h 6188633"/>
                <a:gd name="connsiteX1" fmla="*/ 9047297 w 12430565"/>
                <a:gd name="connsiteY1" fmla="*/ 1817876 h 6188633"/>
                <a:gd name="connsiteX2" fmla="*/ 0 w 12430565"/>
                <a:gd name="connsiteY2" fmla="*/ 6188634 h 6188633"/>
              </a:gdLst>
              <a:ahLst/>
              <a:cxnLst>
                <a:cxn ang="0">
                  <a:pos x="connsiteX0" y="connsiteY0"/>
                </a:cxn>
                <a:cxn ang="0">
                  <a:pos x="connsiteX1" y="connsiteY1"/>
                </a:cxn>
                <a:cxn ang="0">
                  <a:pos x="connsiteX2" y="connsiteY2"/>
                </a:cxn>
              </a:cxnLst>
              <a:rect l="l" t="t" r="r" b="b"/>
              <a:pathLst>
                <a:path w="12430565" h="6188633">
                  <a:moveTo>
                    <a:pt x="12430566" y="0"/>
                  </a:moveTo>
                  <a:cubicBezTo>
                    <a:pt x="12430566" y="0"/>
                    <a:pt x="10287268" y="30859"/>
                    <a:pt x="9047297" y="1817876"/>
                  </a:cubicBezTo>
                  <a:cubicBezTo>
                    <a:pt x="7717555" y="3735342"/>
                    <a:pt x="5224990" y="5880043"/>
                    <a:pt x="0" y="618863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Polyline: figure 36">
              <a:extLst>
                <a:ext uri="{FF2B5EF4-FFF2-40B4-BE49-F238E27FC236}">
                  <a16:creationId xmlns:a16="http://schemas.microsoft.com/office/drawing/2014/main" id="{34F06C42-BD38-41B1-92DE-FFAB750498FE}"/>
                </a:ext>
              </a:extLst>
            </p:cNvPr>
            <p:cNvSpPr/>
            <p:nvPr/>
          </p:nvSpPr>
          <p:spPr>
            <a:xfrm>
              <a:off x="26429" y="1907001"/>
              <a:ext cx="12417941" cy="6000673"/>
            </a:xfrm>
            <a:custGeom>
              <a:avLst/>
              <a:gdLst>
                <a:gd name="connsiteX0" fmla="*/ 12417941 w 12417941"/>
                <a:gd name="connsiteY0" fmla="*/ 0 h 6000673"/>
                <a:gd name="connsiteX1" fmla="*/ 9024855 w 12417941"/>
                <a:gd name="connsiteY1" fmla="*/ 1728104 h 6000673"/>
                <a:gd name="connsiteX2" fmla="*/ 0 w 12417941"/>
                <a:gd name="connsiteY2" fmla="*/ 6000674 h 6000673"/>
              </a:gdLst>
              <a:ahLst/>
              <a:cxnLst>
                <a:cxn ang="0">
                  <a:pos x="connsiteX0" y="connsiteY0"/>
                </a:cxn>
                <a:cxn ang="0">
                  <a:pos x="connsiteX1" y="connsiteY1"/>
                </a:cxn>
                <a:cxn ang="0">
                  <a:pos x="connsiteX2" y="connsiteY2"/>
                </a:cxn>
              </a:cxnLst>
              <a:rect l="l" t="t" r="r" b="b"/>
              <a:pathLst>
                <a:path w="12417941" h="6000673">
                  <a:moveTo>
                    <a:pt x="12417941" y="0"/>
                  </a:moveTo>
                  <a:cubicBezTo>
                    <a:pt x="12417941" y="0"/>
                    <a:pt x="10327945" y="53302"/>
                    <a:pt x="9024855" y="1728104"/>
                  </a:cubicBezTo>
                  <a:cubicBezTo>
                    <a:pt x="7594119" y="3568423"/>
                    <a:pt x="4975312" y="5614936"/>
                    <a:pt x="0" y="600067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Polyline: figure 37">
              <a:extLst>
                <a:ext uri="{FF2B5EF4-FFF2-40B4-BE49-F238E27FC236}">
                  <a16:creationId xmlns:a16="http://schemas.microsoft.com/office/drawing/2014/main" id="{5C209C4C-30F5-4164-BB77-BB21557383F2}"/>
                </a:ext>
              </a:extLst>
            </p:cNvPr>
            <p:cNvSpPr/>
            <p:nvPr/>
          </p:nvSpPr>
          <p:spPr>
            <a:xfrm>
              <a:off x="71315" y="2326403"/>
              <a:ext cx="12403914" cy="5812714"/>
            </a:xfrm>
            <a:custGeom>
              <a:avLst/>
              <a:gdLst>
                <a:gd name="connsiteX0" fmla="*/ 12403915 w 12403914"/>
                <a:gd name="connsiteY0" fmla="*/ 0 h 5812714"/>
                <a:gd name="connsiteX1" fmla="*/ 9002411 w 12403914"/>
                <a:gd name="connsiteY1" fmla="*/ 1638332 h 5812714"/>
                <a:gd name="connsiteX2" fmla="*/ 0 w 12403914"/>
                <a:gd name="connsiteY2" fmla="*/ 5812715 h 5812714"/>
              </a:gdLst>
              <a:ahLst/>
              <a:cxnLst>
                <a:cxn ang="0">
                  <a:pos x="connsiteX0" y="connsiteY0"/>
                </a:cxn>
                <a:cxn ang="0">
                  <a:pos x="connsiteX1" y="connsiteY1"/>
                </a:cxn>
                <a:cxn ang="0">
                  <a:pos x="connsiteX2" y="connsiteY2"/>
                </a:cxn>
              </a:cxnLst>
              <a:rect l="l" t="t" r="r" b="b"/>
              <a:pathLst>
                <a:path w="12403914" h="5812714">
                  <a:moveTo>
                    <a:pt x="12403915" y="0"/>
                  </a:moveTo>
                  <a:cubicBezTo>
                    <a:pt x="12403915" y="0"/>
                    <a:pt x="10364416" y="74342"/>
                    <a:pt x="9002411" y="1638332"/>
                  </a:cubicBezTo>
                  <a:cubicBezTo>
                    <a:pt x="7466475" y="3401504"/>
                    <a:pt x="4724232" y="5349830"/>
                    <a:pt x="0" y="581271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Polyline: figure 38">
              <a:extLst>
                <a:ext uri="{FF2B5EF4-FFF2-40B4-BE49-F238E27FC236}">
                  <a16:creationId xmlns:a16="http://schemas.microsoft.com/office/drawing/2014/main" id="{C004415D-80B6-4268-B16B-A833D2570131}"/>
                </a:ext>
              </a:extLst>
            </p:cNvPr>
            <p:cNvSpPr/>
            <p:nvPr/>
          </p:nvSpPr>
          <p:spPr>
            <a:xfrm>
              <a:off x="114798" y="2747208"/>
              <a:ext cx="12391290" cy="5626157"/>
            </a:xfrm>
            <a:custGeom>
              <a:avLst/>
              <a:gdLst>
                <a:gd name="connsiteX0" fmla="*/ 12391291 w 12391290"/>
                <a:gd name="connsiteY0" fmla="*/ 0 h 5626157"/>
                <a:gd name="connsiteX1" fmla="*/ 8979968 w 12391290"/>
                <a:gd name="connsiteY1" fmla="*/ 1549964 h 5626157"/>
                <a:gd name="connsiteX2" fmla="*/ 0 w 12391290"/>
                <a:gd name="connsiteY2" fmla="*/ 5626157 h 5626157"/>
              </a:gdLst>
              <a:ahLst/>
              <a:cxnLst>
                <a:cxn ang="0">
                  <a:pos x="connsiteX0" y="connsiteY0"/>
                </a:cxn>
                <a:cxn ang="0">
                  <a:pos x="connsiteX1" y="connsiteY1"/>
                </a:cxn>
                <a:cxn ang="0">
                  <a:pos x="connsiteX2" y="connsiteY2"/>
                </a:cxn>
              </a:cxnLst>
              <a:rect l="l" t="t" r="r" b="b"/>
              <a:pathLst>
                <a:path w="12391290" h="5626157">
                  <a:moveTo>
                    <a:pt x="12391291" y="0"/>
                  </a:moveTo>
                  <a:cubicBezTo>
                    <a:pt x="12391291" y="0"/>
                    <a:pt x="10398080" y="93980"/>
                    <a:pt x="8979968" y="1549964"/>
                  </a:cubicBezTo>
                  <a:cubicBezTo>
                    <a:pt x="7336026" y="3234585"/>
                    <a:pt x="4473152" y="5086125"/>
                    <a:pt x="0" y="5626157"/>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Polyline: figure 39">
              <a:extLst>
                <a:ext uri="{FF2B5EF4-FFF2-40B4-BE49-F238E27FC236}">
                  <a16:creationId xmlns:a16="http://schemas.microsoft.com/office/drawing/2014/main" id="{67C321F8-62E6-44B6-9374-8580614F59EC}"/>
                </a:ext>
              </a:extLst>
            </p:cNvPr>
            <p:cNvSpPr/>
            <p:nvPr/>
          </p:nvSpPr>
          <p:spPr>
            <a:xfrm>
              <a:off x="159684" y="3166609"/>
              <a:ext cx="12377264" cy="5438197"/>
            </a:xfrm>
            <a:custGeom>
              <a:avLst/>
              <a:gdLst>
                <a:gd name="connsiteX0" fmla="*/ 12377264 w 12377264"/>
                <a:gd name="connsiteY0" fmla="*/ 0 h 5438197"/>
                <a:gd name="connsiteX1" fmla="*/ 8956123 w 12377264"/>
                <a:gd name="connsiteY1" fmla="*/ 1460192 h 5438197"/>
                <a:gd name="connsiteX2" fmla="*/ 0 w 12377264"/>
                <a:gd name="connsiteY2" fmla="*/ 5438198 h 5438197"/>
              </a:gdLst>
              <a:ahLst/>
              <a:cxnLst>
                <a:cxn ang="0">
                  <a:pos x="connsiteX0" y="connsiteY0"/>
                </a:cxn>
                <a:cxn ang="0">
                  <a:pos x="connsiteX1" y="connsiteY1"/>
                </a:cxn>
                <a:cxn ang="0">
                  <a:pos x="connsiteX2" y="connsiteY2"/>
                </a:cxn>
              </a:cxnLst>
              <a:rect l="l" t="t" r="r" b="b"/>
              <a:pathLst>
                <a:path w="12377264" h="5438197">
                  <a:moveTo>
                    <a:pt x="12377264" y="0"/>
                  </a:moveTo>
                  <a:cubicBezTo>
                    <a:pt x="12377264" y="0"/>
                    <a:pt x="10428939" y="112215"/>
                    <a:pt x="8956123" y="1460192"/>
                  </a:cubicBezTo>
                  <a:cubicBezTo>
                    <a:pt x="7201369" y="3066263"/>
                    <a:pt x="4222072" y="4822421"/>
                    <a:pt x="0" y="5438198"/>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Polyline: figure 40">
              <a:extLst>
                <a:ext uri="{FF2B5EF4-FFF2-40B4-BE49-F238E27FC236}">
                  <a16:creationId xmlns:a16="http://schemas.microsoft.com/office/drawing/2014/main" id="{5BA0B90F-F84B-42A9-B4BB-22467601B58F}"/>
                </a:ext>
              </a:extLst>
            </p:cNvPr>
            <p:cNvSpPr/>
            <p:nvPr/>
          </p:nvSpPr>
          <p:spPr>
            <a:xfrm>
              <a:off x="203167" y="3586011"/>
              <a:ext cx="12364640" cy="5251641"/>
            </a:xfrm>
            <a:custGeom>
              <a:avLst/>
              <a:gdLst>
                <a:gd name="connsiteX0" fmla="*/ 12364640 w 12364640"/>
                <a:gd name="connsiteY0" fmla="*/ 0 h 5251641"/>
                <a:gd name="connsiteX1" fmla="*/ 8933680 w 12364640"/>
                <a:gd name="connsiteY1" fmla="*/ 1371823 h 5251641"/>
                <a:gd name="connsiteX2" fmla="*/ 0 w 12364640"/>
                <a:gd name="connsiteY2" fmla="*/ 5251642 h 5251641"/>
              </a:gdLst>
              <a:ahLst/>
              <a:cxnLst>
                <a:cxn ang="0">
                  <a:pos x="connsiteX0" y="connsiteY0"/>
                </a:cxn>
                <a:cxn ang="0">
                  <a:pos x="connsiteX1" y="connsiteY1"/>
                </a:cxn>
                <a:cxn ang="0">
                  <a:pos x="connsiteX2" y="connsiteY2"/>
                </a:cxn>
              </a:cxnLst>
              <a:rect l="l" t="t" r="r" b="b"/>
              <a:pathLst>
                <a:path w="12364640" h="5251641">
                  <a:moveTo>
                    <a:pt x="12364640" y="0"/>
                  </a:moveTo>
                  <a:cubicBezTo>
                    <a:pt x="12364640" y="0"/>
                    <a:pt x="10456993" y="127644"/>
                    <a:pt x="8933680" y="1371823"/>
                  </a:cubicBezTo>
                  <a:cubicBezTo>
                    <a:pt x="7065308" y="2896538"/>
                    <a:pt x="3972395" y="4557314"/>
                    <a:pt x="0" y="525164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Polyline: figure 41">
              <a:extLst>
                <a:ext uri="{FF2B5EF4-FFF2-40B4-BE49-F238E27FC236}">
                  <a16:creationId xmlns:a16="http://schemas.microsoft.com/office/drawing/2014/main" id="{898B2CA9-9322-4CBC-91AD-C40BCC5C941B}"/>
                </a:ext>
              </a:extLst>
            </p:cNvPr>
            <p:cNvSpPr/>
            <p:nvPr/>
          </p:nvSpPr>
          <p:spPr>
            <a:xfrm>
              <a:off x="248053" y="4005414"/>
              <a:ext cx="12350612" cy="5065084"/>
            </a:xfrm>
            <a:custGeom>
              <a:avLst/>
              <a:gdLst>
                <a:gd name="connsiteX0" fmla="*/ 12350613 w 12350612"/>
                <a:gd name="connsiteY0" fmla="*/ 0 h 5065084"/>
                <a:gd name="connsiteX1" fmla="*/ 8911238 w 12350612"/>
                <a:gd name="connsiteY1" fmla="*/ 1282051 h 5065084"/>
                <a:gd name="connsiteX2" fmla="*/ 0 w 12350612"/>
                <a:gd name="connsiteY2" fmla="*/ 5065085 h 5065084"/>
              </a:gdLst>
              <a:ahLst/>
              <a:cxnLst>
                <a:cxn ang="0">
                  <a:pos x="connsiteX0" y="connsiteY0"/>
                </a:cxn>
                <a:cxn ang="0">
                  <a:pos x="connsiteX1" y="connsiteY1"/>
                </a:cxn>
                <a:cxn ang="0">
                  <a:pos x="connsiteX2" y="connsiteY2"/>
                </a:cxn>
              </a:cxnLst>
              <a:rect l="l" t="t" r="r" b="b"/>
              <a:pathLst>
                <a:path w="12350612" h="5065084">
                  <a:moveTo>
                    <a:pt x="12350613" y="0"/>
                  </a:moveTo>
                  <a:cubicBezTo>
                    <a:pt x="12350613" y="0"/>
                    <a:pt x="10482241" y="141671"/>
                    <a:pt x="8911238" y="1282051"/>
                  </a:cubicBezTo>
                  <a:cubicBezTo>
                    <a:pt x="6926443" y="2722605"/>
                    <a:pt x="3721315" y="4293609"/>
                    <a:pt x="0" y="506508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Polyline: figure 42">
              <a:extLst>
                <a:ext uri="{FF2B5EF4-FFF2-40B4-BE49-F238E27FC236}">
                  <a16:creationId xmlns:a16="http://schemas.microsoft.com/office/drawing/2014/main" id="{671EA285-190A-4889-9336-1F54A00CB3F5}"/>
                </a:ext>
              </a:extLst>
            </p:cNvPr>
            <p:cNvSpPr/>
            <p:nvPr/>
          </p:nvSpPr>
          <p:spPr>
            <a:xfrm>
              <a:off x="291536" y="4424815"/>
              <a:ext cx="12337988" cy="4877124"/>
            </a:xfrm>
            <a:custGeom>
              <a:avLst/>
              <a:gdLst>
                <a:gd name="connsiteX0" fmla="*/ 12337989 w 12337988"/>
                <a:gd name="connsiteY0" fmla="*/ 0 h 4877124"/>
                <a:gd name="connsiteX1" fmla="*/ 8888795 w 12337988"/>
                <a:gd name="connsiteY1" fmla="*/ 1192280 h 4877124"/>
                <a:gd name="connsiteX2" fmla="*/ 0 w 12337988"/>
                <a:gd name="connsiteY2" fmla="*/ 4877125 h 4877124"/>
              </a:gdLst>
              <a:ahLst/>
              <a:cxnLst>
                <a:cxn ang="0">
                  <a:pos x="connsiteX0" y="connsiteY0"/>
                </a:cxn>
                <a:cxn ang="0">
                  <a:pos x="connsiteX1" y="connsiteY1"/>
                </a:cxn>
                <a:cxn ang="0">
                  <a:pos x="connsiteX2" y="connsiteY2"/>
                </a:cxn>
              </a:cxnLst>
              <a:rect l="l" t="t" r="r" b="b"/>
              <a:pathLst>
                <a:path w="12337988" h="4877124">
                  <a:moveTo>
                    <a:pt x="12337989" y="0"/>
                  </a:moveTo>
                  <a:cubicBezTo>
                    <a:pt x="12337989" y="0"/>
                    <a:pt x="10507489" y="152892"/>
                    <a:pt x="8888795" y="1192280"/>
                  </a:cubicBezTo>
                  <a:cubicBezTo>
                    <a:pt x="6784772" y="2544465"/>
                    <a:pt x="3471638" y="4028503"/>
                    <a:pt x="0" y="4877125"/>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Polyline: figure 43">
              <a:extLst>
                <a:ext uri="{FF2B5EF4-FFF2-40B4-BE49-F238E27FC236}">
                  <a16:creationId xmlns:a16="http://schemas.microsoft.com/office/drawing/2014/main" id="{C230A8E3-EC40-4CEA-BB41-468E1DF57019}"/>
                </a:ext>
              </a:extLst>
            </p:cNvPr>
            <p:cNvSpPr/>
            <p:nvPr/>
          </p:nvSpPr>
          <p:spPr>
            <a:xfrm>
              <a:off x="336422" y="4845620"/>
              <a:ext cx="12323961" cy="4690568"/>
            </a:xfrm>
            <a:custGeom>
              <a:avLst/>
              <a:gdLst>
                <a:gd name="connsiteX0" fmla="*/ 12323962 w 12323961"/>
                <a:gd name="connsiteY0" fmla="*/ 0 h 4690568"/>
                <a:gd name="connsiteX1" fmla="*/ 8864949 w 12323961"/>
                <a:gd name="connsiteY1" fmla="*/ 1103911 h 4690568"/>
                <a:gd name="connsiteX2" fmla="*/ 0 w 12323961"/>
                <a:gd name="connsiteY2" fmla="*/ 4690569 h 4690568"/>
              </a:gdLst>
              <a:ahLst/>
              <a:cxnLst>
                <a:cxn ang="0">
                  <a:pos x="connsiteX0" y="connsiteY0"/>
                </a:cxn>
                <a:cxn ang="0">
                  <a:pos x="connsiteX1" y="connsiteY1"/>
                </a:cxn>
                <a:cxn ang="0">
                  <a:pos x="connsiteX2" y="connsiteY2"/>
                </a:cxn>
              </a:cxnLst>
              <a:rect l="l" t="t" r="r" b="b"/>
              <a:pathLst>
                <a:path w="12323961" h="4690568">
                  <a:moveTo>
                    <a:pt x="12323962" y="0"/>
                  </a:moveTo>
                  <a:cubicBezTo>
                    <a:pt x="12323962" y="0"/>
                    <a:pt x="10529932" y="159906"/>
                    <a:pt x="8864949" y="1103911"/>
                  </a:cubicBezTo>
                  <a:cubicBezTo>
                    <a:pt x="6640296" y="2363519"/>
                    <a:pt x="3219155" y="3764798"/>
                    <a:pt x="0" y="469056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Polyline: figure 44">
              <a:extLst>
                <a:ext uri="{FF2B5EF4-FFF2-40B4-BE49-F238E27FC236}">
                  <a16:creationId xmlns:a16="http://schemas.microsoft.com/office/drawing/2014/main" id="{54ECBFBD-79AF-483B-AB21-EC6D0A23409B}"/>
                </a:ext>
              </a:extLst>
            </p:cNvPr>
            <p:cNvSpPr/>
            <p:nvPr/>
          </p:nvSpPr>
          <p:spPr>
            <a:xfrm>
              <a:off x="379905" y="5265022"/>
              <a:ext cx="12311337" cy="4502609"/>
            </a:xfrm>
            <a:custGeom>
              <a:avLst/>
              <a:gdLst>
                <a:gd name="connsiteX0" fmla="*/ 12311338 w 12311337"/>
                <a:gd name="connsiteY0" fmla="*/ 0 h 4502609"/>
                <a:gd name="connsiteX1" fmla="*/ 8842506 w 12311337"/>
                <a:gd name="connsiteY1" fmla="*/ 1014139 h 4502609"/>
                <a:gd name="connsiteX2" fmla="*/ 0 w 12311337"/>
                <a:gd name="connsiteY2" fmla="*/ 4502609 h 4502609"/>
              </a:gdLst>
              <a:ahLst/>
              <a:cxnLst>
                <a:cxn ang="0">
                  <a:pos x="connsiteX0" y="connsiteY0"/>
                </a:cxn>
                <a:cxn ang="0">
                  <a:pos x="connsiteX1" y="connsiteY1"/>
                </a:cxn>
                <a:cxn ang="0">
                  <a:pos x="connsiteX2" y="connsiteY2"/>
                </a:cxn>
              </a:cxnLst>
              <a:rect l="l" t="t" r="r" b="b"/>
              <a:pathLst>
                <a:path w="12311337" h="4502609">
                  <a:moveTo>
                    <a:pt x="12311338" y="0"/>
                  </a:moveTo>
                  <a:cubicBezTo>
                    <a:pt x="12311338" y="0"/>
                    <a:pt x="10553778" y="165516"/>
                    <a:pt x="8842506" y="1014139"/>
                  </a:cubicBezTo>
                  <a:cubicBezTo>
                    <a:pt x="6495820" y="2178365"/>
                    <a:pt x="2969477" y="3501094"/>
                    <a:pt x="0" y="450260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Polyline: figure 45">
              <a:extLst>
                <a:ext uri="{FF2B5EF4-FFF2-40B4-BE49-F238E27FC236}">
                  <a16:creationId xmlns:a16="http://schemas.microsoft.com/office/drawing/2014/main" id="{E6554D7A-834B-4C57-892A-B5A51AE949E9}"/>
                </a:ext>
              </a:extLst>
            </p:cNvPr>
            <p:cNvSpPr/>
            <p:nvPr/>
          </p:nvSpPr>
          <p:spPr>
            <a:xfrm>
              <a:off x="424791" y="5684424"/>
              <a:ext cx="12297311" cy="4316052"/>
            </a:xfrm>
            <a:custGeom>
              <a:avLst/>
              <a:gdLst>
                <a:gd name="connsiteX0" fmla="*/ 12297311 w 12297311"/>
                <a:gd name="connsiteY0" fmla="*/ 0 h 4316052"/>
                <a:gd name="connsiteX1" fmla="*/ 8820063 w 12297311"/>
                <a:gd name="connsiteY1" fmla="*/ 925770 h 4316052"/>
                <a:gd name="connsiteX2" fmla="*/ 0 w 12297311"/>
                <a:gd name="connsiteY2" fmla="*/ 4316052 h 4316052"/>
              </a:gdLst>
              <a:ahLst/>
              <a:cxnLst>
                <a:cxn ang="0">
                  <a:pos x="connsiteX0" y="connsiteY0"/>
                </a:cxn>
                <a:cxn ang="0">
                  <a:pos x="connsiteX1" y="connsiteY1"/>
                </a:cxn>
                <a:cxn ang="0">
                  <a:pos x="connsiteX2" y="connsiteY2"/>
                </a:cxn>
              </a:cxnLst>
              <a:rect l="l" t="t" r="r" b="b"/>
              <a:pathLst>
                <a:path w="12297311" h="4316052">
                  <a:moveTo>
                    <a:pt x="12297311" y="0"/>
                  </a:moveTo>
                  <a:cubicBezTo>
                    <a:pt x="12297311" y="0"/>
                    <a:pt x="10576221" y="168322"/>
                    <a:pt x="8820063" y="925770"/>
                  </a:cubicBezTo>
                  <a:cubicBezTo>
                    <a:pt x="6351343" y="1989003"/>
                    <a:pt x="2718397" y="3237390"/>
                    <a:pt x="0" y="4316052"/>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Polyline: figure 46">
              <a:extLst>
                <a:ext uri="{FF2B5EF4-FFF2-40B4-BE49-F238E27FC236}">
                  <a16:creationId xmlns:a16="http://schemas.microsoft.com/office/drawing/2014/main" id="{EB558BC9-FC1A-4047-9C36-6EBDEBA1406A}"/>
                </a:ext>
              </a:extLst>
            </p:cNvPr>
            <p:cNvSpPr/>
            <p:nvPr/>
          </p:nvSpPr>
          <p:spPr>
            <a:xfrm>
              <a:off x="469677" y="6103825"/>
              <a:ext cx="12284687" cy="4129496"/>
            </a:xfrm>
            <a:custGeom>
              <a:avLst/>
              <a:gdLst>
                <a:gd name="connsiteX0" fmla="*/ 12284687 w 12284687"/>
                <a:gd name="connsiteY0" fmla="*/ 0 h 4129496"/>
                <a:gd name="connsiteX1" fmla="*/ 8797620 w 12284687"/>
                <a:gd name="connsiteY1" fmla="*/ 835999 h 4129496"/>
                <a:gd name="connsiteX2" fmla="*/ 0 w 12284687"/>
                <a:gd name="connsiteY2" fmla="*/ 4129496 h 4129496"/>
              </a:gdLst>
              <a:ahLst/>
              <a:cxnLst>
                <a:cxn ang="0">
                  <a:pos x="connsiteX0" y="connsiteY0"/>
                </a:cxn>
                <a:cxn ang="0">
                  <a:pos x="connsiteX1" y="connsiteY1"/>
                </a:cxn>
                <a:cxn ang="0">
                  <a:pos x="connsiteX2" y="connsiteY2"/>
                </a:cxn>
              </a:cxnLst>
              <a:rect l="l" t="t" r="r" b="b"/>
              <a:pathLst>
                <a:path w="12284687" h="4129496">
                  <a:moveTo>
                    <a:pt x="12284687" y="0"/>
                  </a:moveTo>
                  <a:cubicBezTo>
                    <a:pt x="12284687" y="0"/>
                    <a:pt x="10600066" y="168322"/>
                    <a:pt x="8797620" y="835999"/>
                  </a:cubicBezTo>
                  <a:cubicBezTo>
                    <a:pt x="6206867" y="1795433"/>
                    <a:pt x="2467317" y="2972284"/>
                    <a:pt x="0" y="4129496"/>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Polyline: figure 47">
              <a:extLst>
                <a:ext uri="{FF2B5EF4-FFF2-40B4-BE49-F238E27FC236}">
                  <a16:creationId xmlns:a16="http://schemas.microsoft.com/office/drawing/2014/main" id="{C015B406-84B2-4D1D-BA43-EC149DB8D252}"/>
                </a:ext>
              </a:extLst>
            </p:cNvPr>
            <p:cNvSpPr/>
            <p:nvPr/>
          </p:nvSpPr>
          <p:spPr>
            <a:xfrm>
              <a:off x="513160" y="6523228"/>
              <a:ext cx="12272063" cy="3942938"/>
            </a:xfrm>
            <a:custGeom>
              <a:avLst/>
              <a:gdLst>
                <a:gd name="connsiteX0" fmla="*/ 12272063 w 12272063"/>
                <a:gd name="connsiteY0" fmla="*/ 0 h 3942938"/>
                <a:gd name="connsiteX1" fmla="*/ 8775177 w 12272063"/>
                <a:gd name="connsiteY1" fmla="*/ 746227 h 3942938"/>
                <a:gd name="connsiteX2" fmla="*/ 0 w 12272063"/>
                <a:gd name="connsiteY2" fmla="*/ 3942939 h 3942938"/>
              </a:gdLst>
              <a:ahLst/>
              <a:cxnLst>
                <a:cxn ang="0">
                  <a:pos x="connsiteX0" y="connsiteY0"/>
                </a:cxn>
                <a:cxn ang="0">
                  <a:pos x="connsiteX1" y="connsiteY1"/>
                </a:cxn>
                <a:cxn ang="0">
                  <a:pos x="connsiteX2" y="connsiteY2"/>
                </a:cxn>
              </a:cxnLst>
              <a:rect l="l" t="t" r="r" b="b"/>
              <a:pathLst>
                <a:path w="12272063" h="3942938">
                  <a:moveTo>
                    <a:pt x="12272063" y="0"/>
                  </a:moveTo>
                  <a:cubicBezTo>
                    <a:pt x="12272063" y="0"/>
                    <a:pt x="10623912" y="166919"/>
                    <a:pt x="8775177" y="746227"/>
                  </a:cubicBezTo>
                  <a:cubicBezTo>
                    <a:pt x="6063793" y="1599058"/>
                    <a:pt x="2217640" y="2708579"/>
                    <a:pt x="0" y="3942939"/>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Polyline: figure 48">
              <a:extLst>
                <a:ext uri="{FF2B5EF4-FFF2-40B4-BE49-F238E27FC236}">
                  <a16:creationId xmlns:a16="http://schemas.microsoft.com/office/drawing/2014/main" id="{C4778D8E-0BA5-4DDC-96CD-95E084856B6E}"/>
                </a:ext>
              </a:extLst>
            </p:cNvPr>
            <p:cNvSpPr/>
            <p:nvPr/>
          </p:nvSpPr>
          <p:spPr>
            <a:xfrm>
              <a:off x="558046" y="6944032"/>
              <a:ext cx="12258035" cy="3754979"/>
            </a:xfrm>
            <a:custGeom>
              <a:avLst/>
              <a:gdLst>
                <a:gd name="connsiteX0" fmla="*/ 12258036 w 12258035"/>
                <a:gd name="connsiteY0" fmla="*/ 0 h 3754979"/>
                <a:gd name="connsiteX1" fmla="*/ 8751331 w 12258035"/>
                <a:gd name="connsiteY1" fmla="*/ 657857 h 3754979"/>
                <a:gd name="connsiteX2" fmla="*/ 0 w 12258035"/>
                <a:gd name="connsiteY2" fmla="*/ 3754980 h 3754979"/>
              </a:gdLst>
              <a:ahLst/>
              <a:cxnLst>
                <a:cxn ang="0">
                  <a:pos x="connsiteX0" y="connsiteY0"/>
                </a:cxn>
                <a:cxn ang="0">
                  <a:pos x="connsiteX1" y="connsiteY1"/>
                </a:cxn>
                <a:cxn ang="0">
                  <a:pos x="connsiteX2" y="connsiteY2"/>
                </a:cxn>
              </a:cxnLst>
              <a:rect l="l" t="t" r="r" b="b"/>
              <a:pathLst>
                <a:path w="12258035" h="3754979">
                  <a:moveTo>
                    <a:pt x="12258036" y="0"/>
                  </a:moveTo>
                  <a:cubicBezTo>
                    <a:pt x="12258036" y="0"/>
                    <a:pt x="10649160" y="162711"/>
                    <a:pt x="8751331" y="657857"/>
                  </a:cubicBezTo>
                  <a:cubicBezTo>
                    <a:pt x="5920720" y="1395669"/>
                    <a:pt x="1966560" y="2443472"/>
                    <a:pt x="0" y="3754980"/>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Polyline: figure 49">
              <a:extLst>
                <a:ext uri="{FF2B5EF4-FFF2-40B4-BE49-F238E27FC236}">
                  <a16:creationId xmlns:a16="http://schemas.microsoft.com/office/drawing/2014/main" id="{EE3B0038-204E-4442-81D9-09230B7A14F2}"/>
                </a:ext>
              </a:extLst>
            </p:cNvPr>
            <p:cNvSpPr/>
            <p:nvPr/>
          </p:nvSpPr>
          <p:spPr>
            <a:xfrm>
              <a:off x="602931" y="7363434"/>
              <a:ext cx="12244008" cy="3567020"/>
            </a:xfrm>
            <a:custGeom>
              <a:avLst/>
              <a:gdLst>
                <a:gd name="connsiteX0" fmla="*/ 12244009 w 12244008"/>
                <a:gd name="connsiteY0" fmla="*/ 0 h 3567020"/>
                <a:gd name="connsiteX1" fmla="*/ 8728889 w 12244008"/>
                <a:gd name="connsiteY1" fmla="*/ 568086 h 3567020"/>
                <a:gd name="connsiteX2" fmla="*/ 0 w 12244008"/>
                <a:gd name="connsiteY2" fmla="*/ 3567021 h 3567020"/>
              </a:gdLst>
              <a:ahLst/>
              <a:cxnLst>
                <a:cxn ang="0">
                  <a:pos x="connsiteX0" y="connsiteY0"/>
                </a:cxn>
                <a:cxn ang="0">
                  <a:pos x="connsiteX1" y="connsiteY1"/>
                </a:cxn>
                <a:cxn ang="0">
                  <a:pos x="connsiteX2" y="connsiteY2"/>
                </a:cxn>
              </a:cxnLst>
              <a:rect l="l" t="t" r="r" b="b"/>
              <a:pathLst>
                <a:path w="12244008" h="3567020">
                  <a:moveTo>
                    <a:pt x="12244009" y="0"/>
                  </a:moveTo>
                  <a:cubicBezTo>
                    <a:pt x="12244009" y="0"/>
                    <a:pt x="10675811" y="157101"/>
                    <a:pt x="8728889" y="568086"/>
                  </a:cubicBezTo>
                  <a:cubicBezTo>
                    <a:pt x="5779049" y="1192280"/>
                    <a:pt x="1715480" y="2179768"/>
                    <a:pt x="0" y="3567021"/>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Polyline: figure 50">
              <a:extLst>
                <a:ext uri="{FF2B5EF4-FFF2-40B4-BE49-F238E27FC236}">
                  <a16:creationId xmlns:a16="http://schemas.microsoft.com/office/drawing/2014/main" id="{68F001AB-3153-4DE7-8B17-D9A45006B0A0}"/>
                </a:ext>
              </a:extLst>
            </p:cNvPr>
            <p:cNvSpPr/>
            <p:nvPr/>
          </p:nvSpPr>
          <p:spPr>
            <a:xfrm>
              <a:off x="646415" y="7782836"/>
              <a:ext cx="12231384" cy="3380463"/>
            </a:xfrm>
            <a:custGeom>
              <a:avLst/>
              <a:gdLst>
                <a:gd name="connsiteX0" fmla="*/ 12231385 w 12231384"/>
                <a:gd name="connsiteY0" fmla="*/ 0 h 3380463"/>
                <a:gd name="connsiteX1" fmla="*/ 0 w 12231384"/>
                <a:gd name="connsiteY1" fmla="*/ 3380464 h 3380463"/>
              </a:gdLst>
              <a:ahLst/>
              <a:cxnLst>
                <a:cxn ang="0">
                  <a:pos x="connsiteX0" y="connsiteY0"/>
                </a:cxn>
                <a:cxn ang="0">
                  <a:pos x="connsiteX1" y="connsiteY1"/>
                </a:cxn>
              </a:cxnLst>
              <a:rect l="l" t="t" r="r" b="b"/>
              <a:pathLst>
                <a:path w="12231384" h="3380463">
                  <a:moveTo>
                    <a:pt x="12231385" y="0"/>
                  </a:moveTo>
                  <a:cubicBezTo>
                    <a:pt x="12231385" y="0"/>
                    <a:pt x="2419626" y="960837"/>
                    <a:pt x="0" y="3380464"/>
                  </a:cubicBezTo>
                </a:path>
              </a:pathLst>
            </a:custGeom>
            <a:noFill/>
            <a:ln w="14022" cap="flat">
              <a:solidFill>
                <a:srgbClr val="F48F14">
                  <a:alpha val="10000"/>
                </a:srgb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 name="TextBox 24">
            <a:extLst>
              <a:ext uri="{FF2B5EF4-FFF2-40B4-BE49-F238E27FC236}">
                <a16:creationId xmlns:a16="http://schemas.microsoft.com/office/drawing/2014/main" id="{D96EBC0B-19C5-48C6-9EA9-99D76166F95D}"/>
              </a:ext>
            </a:extLst>
          </p:cNvPr>
          <p:cNvSpPr txBox="1"/>
          <p:nvPr/>
        </p:nvSpPr>
        <p:spPr>
          <a:xfrm>
            <a:off x="565832" y="2843262"/>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ato Light" panose="020F0302020204030203" pitchFamily="34" charset="0"/>
                <a:ea typeface="+mn-ea"/>
                <a:cs typeface="Poppins" panose="00000500000000000000" pitchFamily="2" charset="0"/>
              </a:rPr>
              <a:t>Time for some more advanced prompting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Poppins" panose="00000500000000000000" pitchFamily="2" charset="0"/>
            </a:endParaRPr>
          </a:p>
        </p:txBody>
      </p:sp>
      <p:sp>
        <p:nvSpPr>
          <p:cNvPr id="26" name="Google Shape;70;p14">
            <a:extLst>
              <a:ext uri="{FF2B5EF4-FFF2-40B4-BE49-F238E27FC236}">
                <a16:creationId xmlns:a16="http://schemas.microsoft.com/office/drawing/2014/main" id="{47771D68-B52C-43E1-8227-A886298A44BE}"/>
              </a:ext>
            </a:extLst>
          </p:cNvPr>
          <p:cNvSpPr txBox="1">
            <a:spLocks/>
          </p:cNvSpPr>
          <p:nvPr/>
        </p:nvSpPr>
        <p:spPr>
          <a:xfrm>
            <a:off x="623888" y="760747"/>
            <a:ext cx="9739311" cy="1991524"/>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272424"/>
                </a:solidFill>
                <a:effectLst/>
                <a:uLnTx/>
                <a:uFillTx/>
                <a:latin typeface="Poppins" panose="00000500000000000000" pitchFamily="2" charset="0"/>
                <a:ea typeface="+mj-ea"/>
                <a:cs typeface="Poppins" panose="00000500000000000000" pitchFamily="2" charset="0"/>
              </a:rPr>
              <a:t>How about a Video Game?</a:t>
            </a:r>
          </a:p>
        </p:txBody>
      </p:sp>
    </p:spTree>
    <p:extLst>
      <p:ext uri="{BB962C8B-B14F-4D97-AF65-F5344CB8AC3E}">
        <p14:creationId xmlns:p14="http://schemas.microsoft.com/office/powerpoint/2010/main" val="740123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Built in an afternoon…</a:t>
            </a:r>
          </a:p>
        </p:txBody>
      </p:sp>
      <p:pic>
        <p:nvPicPr>
          <p:cNvPr id="2" name="Squared Away.mov">
            <a:hlinkClick r:id="" action="ppaction://media"/>
            <a:extLst>
              <a:ext uri="{FF2B5EF4-FFF2-40B4-BE49-F238E27FC236}">
                <a16:creationId xmlns:a16="http://schemas.microsoft.com/office/drawing/2014/main" id="{854C047D-3B71-2450-FB73-EA89FC92BD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042" y="1439919"/>
            <a:ext cx="6122829" cy="4600108"/>
          </a:xfrm>
          <a:prstGeom prst="rect">
            <a:avLst/>
          </a:prstGeom>
        </p:spPr>
      </p:pic>
      <p:pic>
        <p:nvPicPr>
          <p:cNvPr id="4" name="Picture 3">
            <a:extLst>
              <a:ext uri="{FF2B5EF4-FFF2-40B4-BE49-F238E27FC236}">
                <a16:creationId xmlns:a16="http://schemas.microsoft.com/office/drawing/2014/main" id="{9EB1D9F1-801F-F2F5-EA89-F1525FFF7CF6}"/>
              </a:ext>
            </a:extLst>
          </p:cNvPr>
          <p:cNvPicPr>
            <a:picLocks noChangeAspect="1"/>
          </p:cNvPicPr>
          <p:nvPr/>
        </p:nvPicPr>
        <p:blipFill>
          <a:blip r:embed="rId5"/>
          <a:stretch>
            <a:fillRect/>
          </a:stretch>
        </p:blipFill>
        <p:spPr>
          <a:xfrm>
            <a:off x="6763872" y="1439918"/>
            <a:ext cx="4558552" cy="4605353"/>
          </a:xfrm>
          <a:prstGeom prst="rect">
            <a:avLst/>
          </a:prstGeom>
        </p:spPr>
      </p:pic>
      <p:sp>
        <p:nvSpPr>
          <p:cNvPr id="6" name="TextBox 5">
            <a:extLst>
              <a:ext uri="{FF2B5EF4-FFF2-40B4-BE49-F238E27FC236}">
                <a16:creationId xmlns:a16="http://schemas.microsoft.com/office/drawing/2014/main" id="{84A304F3-8B1D-3D99-1C66-118F859A0881}"/>
              </a:ext>
            </a:extLst>
          </p:cNvPr>
          <p:cNvSpPr txBox="1"/>
          <p:nvPr/>
        </p:nvSpPr>
        <p:spPr>
          <a:xfrm>
            <a:off x="641041" y="6040027"/>
            <a:ext cx="6544732" cy="369332"/>
          </a:xfrm>
          <a:prstGeom prst="rect">
            <a:avLst/>
          </a:prstGeom>
          <a:noFill/>
        </p:spPr>
        <p:txBody>
          <a:bodyPr wrap="square">
            <a:spAutoFit/>
          </a:bodyPr>
          <a:lstStyle/>
          <a:p>
            <a:r>
              <a:rPr lang="en-US" dirty="0"/>
              <a:t>https://</a:t>
            </a:r>
            <a:r>
              <a:rPr lang="en-US" dirty="0" err="1"/>
              <a:t>replit.com</a:t>
            </a:r>
            <a:r>
              <a:rPr lang="en-US" dirty="0"/>
              <a:t>/@</a:t>
            </a:r>
            <a:r>
              <a:rPr lang="en-US" dirty="0" err="1"/>
              <a:t>DaveIngram</a:t>
            </a:r>
            <a:r>
              <a:rPr lang="en-US" dirty="0"/>
              <a:t>/Squared-Away</a:t>
            </a:r>
          </a:p>
        </p:txBody>
      </p:sp>
    </p:spTree>
    <p:extLst>
      <p:ext uri="{BB962C8B-B14F-4D97-AF65-F5344CB8AC3E}">
        <p14:creationId xmlns:p14="http://schemas.microsoft.com/office/powerpoint/2010/main" val="211294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a:lnSpc>
                <a:spcPct val="150000"/>
              </a:lnSpc>
            </a:pPr>
            <a:r>
              <a:rPr lang="en-US" sz="2400" dirty="0">
                <a:solidFill>
                  <a:schemeClr val="bg1"/>
                </a:solidFill>
                <a:latin typeface="Lato Light" panose="020F0302020204030203" pitchFamily="34" charset="0"/>
                <a:cs typeface="Poppins" panose="00000500000000000000" pitchFamily="2" charset="0"/>
              </a:rPr>
              <a:t>A quick glossary</a:t>
            </a:r>
            <a:endParaRPr lang="en-US" sz="2400" dirty="0">
              <a:solidFill>
                <a:schemeClr val="bg1"/>
              </a:solidFill>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454870"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spcBef>
                <a:spcPts val="0"/>
              </a:spcBef>
            </a:pPr>
            <a:r>
              <a:rPr lang="en-US" sz="25000" b="1" dirty="0">
                <a:solidFill>
                  <a:srgbClr val="F48F14">
                    <a:alpha val="10000"/>
                  </a:srgbClr>
                </a:solidFill>
                <a:latin typeface="Poppins" panose="00000500000000000000" pitchFamily="2" charset="0"/>
                <a:cs typeface="Poppins" panose="00000500000000000000" pitchFamily="2" charset="0"/>
              </a:rPr>
              <a:t>02</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pPr>
            <a:r>
              <a:rPr lang="en-US" sz="8800" b="1" dirty="0">
                <a:solidFill>
                  <a:srgbClr val="F48F14"/>
                </a:solidFill>
                <a:latin typeface="Poppins" panose="00000500000000000000" pitchFamily="2" charset="0"/>
                <a:cs typeface="Poppins" panose="00000500000000000000" pitchFamily="2" charset="0"/>
              </a:rPr>
              <a:t>Key Terms </a:t>
            </a:r>
            <a:br>
              <a:rPr lang="en-US" sz="8800" b="1" dirty="0">
                <a:solidFill>
                  <a:srgbClr val="F48F14"/>
                </a:solidFill>
                <a:latin typeface="Poppins" panose="00000500000000000000" pitchFamily="2" charset="0"/>
                <a:cs typeface="Poppins" panose="00000500000000000000" pitchFamily="2" charset="0"/>
              </a:rPr>
            </a:br>
            <a:r>
              <a:rPr lang="en-US" sz="8800" b="1" dirty="0">
                <a:solidFill>
                  <a:srgbClr val="F48F14"/>
                </a:solidFill>
                <a:latin typeface="Poppins" panose="00000500000000000000" pitchFamily="2" charset="0"/>
                <a:cs typeface="Poppins" panose="00000500000000000000" pitchFamily="2" charset="0"/>
              </a:rPr>
              <a:t>&amp; Concepts</a:t>
            </a:r>
          </a:p>
        </p:txBody>
      </p:sp>
    </p:spTree>
    <p:extLst>
      <p:ext uri="{BB962C8B-B14F-4D97-AF65-F5344CB8AC3E}">
        <p14:creationId xmlns:p14="http://schemas.microsoft.com/office/powerpoint/2010/main" val="498211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4E77D7-08E3-41CA-9992-C135A45F32AC}"/>
              </a:ext>
            </a:extLst>
          </p:cNvPr>
          <p:cNvSpPr txBox="1"/>
          <p:nvPr/>
        </p:nvSpPr>
        <p:spPr>
          <a:xfrm>
            <a:off x="4448262" y="3166609"/>
            <a:ext cx="7048501" cy="58573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Lato Light" panose="020F0302020204030203" pitchFamily="34" charset="0"/>
                <a:ea typeface="+mn-ea"/>
                <a:cs typeface="Poppins" panose="00000500000000000000" pitchFamily="2" charset="0"/>
              </a:rPr>
              <a:t>A look at APIs, Plugins and more </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Poppins" panose="00000500000000000000" pitchFamily="2" charset="0"/>
            </a:endParaRPr>
          </a:p>
        </p:txBody>
      </p:sp>
      <p:sp>
        <p:nvSpPr>
          <p:cNvPr id="3" name="Google Shape;70;p14">
            <a:extLst>
              <a:ext uri="{FF2B5EF4-FFF2-40B4-BE49-F238E27FC236}">
                <a16:creationId xmlns:a16="http://schemas.microsoft.com/office/drawing/2014/main" id="{3368AE59-8148-44E0-8533-4E827FB43ECE}"/>
              </a:ext>
            </a:extLst>
          </p:cNvPr>
          <p:cNvSpPr txBox="1">
            <a:spLocks/>
          </p:cNvSpPr>
          <p:nvPr/>
        </p:nvSpPr>
        <p:spPr>
          <a:xfrm>
            <a:off x="168165" y="-424617"/>
            <a:ext cx="5780529" cy="4420532"/>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5000" b="1" i="0" u="none" strike="noStrike" kern="1200" cap="none" spc="0" normalizeH="0" baseline="0" noProof="0" dirty="0">
                <a:ln>
                  <a:noFill/>
                </a:ln>
                <a:solidFill>
                  <a:srgbClr val="F48F14">
                    <a:alpha val="10000"/>
                  </a:srgbClr>
                </a:solidFill>
                <a:effectLst/>
                <a:uLnTx/>
                <a:uFillTx/>
                <a:latin typeface="Poppins" panose="00000500000000000000" pitchFamily="2" charset="0"/>
                <a:ea typeface="+mj-ea"/>
                <a:cs typeface="Poppins" panose="00000500000000000000" pitchFamily="2" charset="0"/>
              </a:rPr>
              <a:t>05</a:t>
            </a:r>
          </a:p>
        </p:txBody>
      </p:sp>
      <p:sp>
        <p:nvSpPr>
          <p:cNvPr id="29" name="Google Shape;70;p14">
            <a:extLst>
              <a:ext uri="{FF2B5EF4-FFF2-40B4-BE49-F238E27FC236}">
                <a16:creationId xmlns:a16="http://schemas.microsoft.com/office/drawing/2014/main" id="{1C75D64B-AB57-4102-B010-8B9E662D1CEF}"/>
              </a:ext>
            </a:extLst>
          </p:cNvPr>
          <p:cNvSpPr txBox="1">
            <a:spLocks/>
          </p:cNvSpPr>
          <p:nvPr/>
        </p:nvSpPr>
        <p:spPr>
          <a:xfrm>
            <a:off x="4506319" y="679105"/>
            <a:ext cx="7517516" cy="24202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Beyond the “chat”</a:t>
            </a:r>
          </a:p>
        </p:txBody>
      </p:sp>
    </p:spTree>
    <p:extLst>
      <p:ext uri="{BB962C8B-B14F-4D97-AF65-F5344CB8AC3E}">
        <p14:creationId xmlns:p14="http://schemas.microsoft.com/office/powerpoint/2010/main" val="2762801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A6952B-0372-6758-803D-B62499A73D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2707" y="274802"/>
            <a:ext cx="9866586" cy="6033472"/>
          </a:xfrm>
          <a:prstGeom prst="rect">
            <a:avLst/>
          </a:prstGeom>
        </p:spPr>
      </p:pic>
    </p:spTree>
    <p:extLst>
      <p:ext uri="{BB962C8B-B14F-4D97-AF65-F5344CB8AC3E}">
        <p14:creationId xmlns:p14="http://schemas.microsoft.com/office/powerpoint/2010/main" val="2473433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E47111"/>
                </a:solidFill>
                <a:effectLst/>
                <a:uLnTx/>
                <a:uFillTx/>
                <a:latin typeface="Poppins" panose="00000500000000000000" pitchFamily="2" charset="0"/>
                <a:ea typeface="+mj-ea"/>
                <a:cs typeface="Poppins" panose="00000500000000000000" pitchFamily="2" charset="0"/>
              </a:rPr>
              <a:t>python.langchain.com</a:t>
            </a:r>
            <a:endPar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endParaRPr>
          </a:p>
        </p:txBody>
      </p:sp>
      <p:pic>
        <p:nvPicPr>
          <p:cNvPr id="5" name="Picture 4">
            <a:extLst>
              <a:ext uri="{FF2B5EF4-FFF2-40B4-BE49-F238E27FC236}">
                <a16:creationId xmlns:a16="http://schemas.microsoft.com/office/drawing/2014/main" id="{61D48330-AABB-2165-A00B-C943AB64420D}"/>
              </a:ext>
            </a:extLst>
          </p:cNvPr>
          <p:cNvPicPr>
            <a:picLocks noChangeAspect="1"/>
          </p:cNvPicPr>
          <p:nvPr/>
        </p:nvPicPr>
        <p:blipFill>
          <a:blip r:embed="rId2"/>
          <a:srcRect/>
          <a:stretch/>
        </p:blipFill>
        <p:spPr>
          <a:xfrm>
            <a:off x="641042" y="1439918"/>
            <a:ext cx="9923380" cy="5164082"/>
          </a:xfrm>
          <a:prstGeom prst="rect">
            <a:avLst/>
          </a:prstGeom>
        </p:spPr>
      </p:pic>
    </p:spTree>
    <p:extLst>
      <p:ext uri="{BB962C8B-B14F-4D97-AF65-F5344CB8AC3E}">
        <p14:creationId xmlns:p14="http://schemas.microsoft.com/office/powerpoint/2010/main" val="1677730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70;p14">
            <a:extLst>
              <a:ext uri="{FF2B5EF4-FFF2-40B4-BE49-F238E27FC236}">
                <a16:creationId xmlns:a16="http://schemas.microsoft.com/office/drawing/2014/main" id="{E65C1DA9-FE6A-4F49-8757-8F81EE4F103E}"/>
              </a:ext>
            </a:extLst>
          </p:cNvPr>
          <p:cNvSpPr txBox="1">
            <a:spLocks/>
          </p:cNvSpPr>
          <p:nvPr/>
        </p:nvSpPr>
        <p:spPr>
          <a:xfrm>
            <a:off x="641042" y="638715"/>
            <a:ext cx="10522258" cy="80120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7111"/>
                </a:solidFill>
                <a:effectLst/>
                <a:uLnTx/>
                <a:uFillTx/>
                <a:latin typeface="Poppins" panose="00000500000000000000" pitchFamily="2" charset="0"/>
                <a:ea typeface="+mj-ea"/>
                <a:cs typeface="Poppins" panose="00000500000000000000" pitchFamily="2" charset="0"/>
              </a:rPr>
              <a:t>Chrome Extensions like Merlin</a:t>
            </a:r>
          </a:p>
        </p:txBody>
      </p:sp>
      <p:pic>
        <p:nvPicPr>
          <p:cNvPr id="5" name="Picture 4">
            <a:extLst>
              <a:ext uri="{FF2B5EF4-FFF2-40B4-BE49-F238E27FC236}">
                <a16:creationId xmlns:a16="http://schemas.microsoft.com/office/drawing/2014/main" id="{61D48330-AABB-2165-A00B-C943AB64420D}"/>
              </a:ext>
            </a:extLst>
          </p:cNvPr>
          <p:cNvPicPr>
            <a:picLocks noChangeAspect="1"/>
          </p:cNvPicPr>
          <p:nvPr/>
        </p:nvPicPr>
        <p:blipFill>
          <a:blip r:embed="rId2"/>
          <a:srcRect/>
          <a:stretch/>
        </p:blipFill>
        <p:spPr>
          <a:xfrm>
            <a:off x="678383" y="1439918"/>
            <a:ext cx="9848698" cy="5164082"/>
          </a:xfrm>
          <a:prstGeom prst="rect">
            <a:avLst/>
          </a:prstGeom>
        </p:spPr>
      </p:pic>
    </p:spTree>
    <p:extLst>
      <p:ext uri="{BB962C8B-B14F-4D97-AF65-F5344CB8AC3E}">
        <p14:creationId xmlns:p14="http://schemas.microsoft.com/office/powerpoint/2010/main" val="3383315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166644-8BE3-1696-D178-92344BF0129F}"/>
              </a:ext>
            </a:extLst>
          </p:cNvPr>
          <p:cNvSpPr>
            <a:spLocks noGrp="1"/>
          </p:cNvSpPr>
          <p:nvPr>
            <p:ph type="body" sz="half" idx="4294967295"/>
          </p:nvPr>
        </p:nvSpPr>
        <p:spPr>
          <a:xfrm>
            <a:off x="618564" y="2057400"/>
            <a:ext cx="3932238" cy="3811588"/>
          </a:xfrm>
        </p:spPr>
        <p:txBody>
          <a:bodyPr>
            <a:normAutofit/>
          </a:bodyPr>
          <a:lstStyle/>
          <a:p>
            <a:pPr>
              <a:lnSpc>
                <a:spcPct val="110000"/>
              </a:lnSpc>
            </a:pPr>
            <a:r>
              <a:rPr lang="en-US" sz="2000" b="0" i="0" dirty="0">
                <a:solidFill>
                  <a:schemeClr val="bg1"/>
                </a:solidFill>
                <a:effectLst/>
                <a:latin typeface="+mj-lt"/>
              </a:rPr>
              <a:t>Work with data of any size, using nothing but simple, natural language. We take away data complexity, so you can focus on insight and action. (coming soon.)</a:t>
            </a:r>
          </a:p>
          <a:p>
            <a:pPr>
              <a:lnSpc>
                <a:spcPct val="110000"/>
              </a:lnSpc>
            </a:pPr>
            <a:endParaRPr lang="en-US" sz="2000" dirty="0">
              <a:solidFill>
                <a:schemeClr val="bg1"/>
              </a:solidFill>
              <a:latin typeface="+mj-lt"/>
            </a:endParaRPr>
          </a:p>
          <a:p>
            <a:pPr>
              <a:lnSpc>
                <a:spcPct val="110000"/>
              </a:lnSpc>
            </a:pPr>
            <a:r>
              <a:rPr lang="en-US" sz="2000" dirty="0">
                <a:solidFill>
                  <a:schemeClr val="bg1"/>
                </a:solidFill>
                <a:latin typeface="+mj-lt"/>
              </a:rPr>
              <a:t>GPT prompt automation coming soon as well, plus services available today.</a:t>
            </a:r>
          </a:p>
        </p:txBody>
      </p:sp>
      <p:pic>
        <p:nvPicPr>
          <p:cNvPr id="5" name="Picture Placeholder 4">
            <a:extLst>
              <a:ext uri="{FF2B5EF4-FFF2-40B4-BE49-F238E27FC236}">
                <a16:creationId xmlns:a16="http://schemas.microsoft.com/office/drawing/2014/main" id="{503C292A-9AB4-B0E7-11AB-F49FC5E30626}"/>
              </a:ext>
            </a:extLst>
          </p:cNvPr>
          <p:cNvPicPr>
            <a:picLocks noGrp="1" noChangeAspect="1"/>
          </p:cNvPicPr>
          <p:nvPr>
            <p:ph type="pic" idx="4294967295"/>
          </p:nvPr>
        </p:nvPicPr>
        <p:blipFill rotWithShape="1">
          <a:blip r:embed="rId2" cstate="screen">
            <a:extLst>
              <a:ext uri="{28A0092B-C50C-407E-A947-70E740481C1C}">
                <a14:useLocalDpi xmlns:a14="http://schemas.microsoft.com/office/drawing/2010/main"/>
              </a:ext>
            </a:extLst>
          </a:blip>
          <a:srcRect t="-163"/>
          <a:stretch/>
        </p:blipFill>
        <p:spPr>
          <a:xfrm>
            <a:off x="5307106" y="995363"/>
            <a:ext cx="6172200" cy="4873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Drawing 29" descr="Picture looks like as food, Drawing&#10;&#10;">
            <a:extLst>
              <a:ext uri="{FF2B5EF4-FFF2-40B4-BE49-F238E27FC236}">
                <a16:creationId xmlns:a16="http://schemas.microsoft.com/office/drawing/2014/main" id="{485FE6F8-1679-96F8-3AD4-B9E068FF30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5699" y="-458100"/>
            <a:ext cx="4574399" cy="3430800"/>
          </a:xfrm>
          <a:prstGeom prst="rect">
            <a:avLst/>
          </a:prstGeom>
        </p:spPr>
      </p:pic>
    </p:spTree>
    <p:extLst>
      <p:ext uri="{BB962C8B-B14F-4D97-AF65-F5344CB8AC3E}">
        <p14:creationId xmlns:p14="http://schemas.microsoft.com/office/powerpoint/2010/main" val="706101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70;p14">
            <a:extLst>
              <a:ext uri="{FF2B5EF4-FFF2-40B4-BE49-F238E27FC236}">
                <a16:creationId xmlns:a16="http://schemas.microsoft.com/office/drawing/2014/main" id="{AD2A8D94-43D0-47EB-BA6C-7971B848E72A}"/>
              </a:ext>
            </a:extLst>
          </p:cNvPr>
          <p:cNvSpPr txBox="1">
            <a:spLocks/>
          </p:cNvSpPr>
          <p:nvPr/>
        </p:nvSpPr>
        <p:spPr>
          <a:xfrm>
            <a:off x="641042" y="754328"/>
            <a:ext cx="3870633" cy="2003863"/>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spcBef>
                <a:spcPts val="0"/>
              </a:spcBef>
            </a:pPr>
            <a:endParaRPr lang="en-US" sz="3600" b="1" dirty="0">
              <a:solidFill>
                <a:srgbClr val="F48F14"/>
              </a:solidFill>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9BBEA41A-2BE9-4653-B166-51CB4C5B1953}"/>
              </a:ext>
            </a:extLst>
          </p:cNvPr>
          <p:cNvSpPr txBox="1"/>
          <p:nvPr/>
        </p:nvSpPr>
        <p:spPr>
          <a:xfrm>
            <a:off x="641043" y="903311"/>
            <a:ext cx="5454958" cy="1446550"/>
          </a:xfrm>
          <a:prstGeom prst="rect">
            <a:avLst/>
          </a:prstGeom>
          <a:noFill/>
        </p:spPr>
        <p:txBody>
          <a:bodyPr wrap="square" rtlCol="0">
            <a:spAutoFit/>
          </a:bodyPr>
          <a:lstStyle/>
          <a:p>
            <a:r>
              <a:rPr lang="en-US" sz="4400" dirty="0">
                <a:solidFill>
                  <a:srgbClr val="F48F14"/>
                </a:solidFill>
                <a:latin typeface="Poppins" panose="00000500000000000000" pitchFamily="2" charset="0"/>
                <a:cs typeface="Poppins" panose="00000500000000000000" pitchFamily="2" charset="0"/>
              </a:rPr>
              <a:t>Thanks!</a:t>
            </a:r>
          </a:p>
          <a:p>
            <a:r>
              <a:rPr lang="en-US" sz="4400" b="1" dirty="0">
                <a:solidFill>
                  <a:srgbClr val="F48F14"/>
                </a:solidFill>
                <a:latin typeface="Poppins" panose="00000500000000000000" pitchFamily="2" charset="0"/>
                <a:cs typeface="Poppins" panose="00000500000000000000" pitchFamily="2" charset="0"/>
              </a:rPr>
              <a:t>Any questions?</a:t>
            </a:r>
            <a:endParaRPr lang="en-US" sz="4400" dirty="0">
              <a:solidFill>
                <a:srgbClr val="F48F14"/>
              </a:solidFill>
              <a:latin typeface="Montserrat SemiBold" panose="000007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D97EDC49-5A64-4008-A3EA-0D919AEF2EE8}"/>
              </a:ext>
            </a:extLst>
          </p:cNvPr>
          <p:cNvSpPr txBox="1"/>
          <p:nvPr/>
        </p:nvSpPr>
        <p:spPr>
          <a:xfrm>
            <a:off x="630238" y="4883399"/>
            <a:ext cx="3233737" cy="600164"/>
          </a:xfrm>
          <a:prstGeom prst="rect">
            <a:avLst/>
          </a:prstGeom>
          <a:noFill/>
        </p:spPr>
        <p:txBody>
          <a:bodyPr wrap="square" rtlCol="0">
            <a:spAutoFit/>
          </a:bodyPr>
          <a:lstStyle/>
          <a:p>
            <a:pPr>
              <a:lnSpc>
                <a:spcPct val="150000"/>
              </a:lnSpc>
            </a:pPr>
            <a:r>
              <a:rPr lang="en-US" sz="2400" b="1" dirty="0">
                <a:solidFill>
                  <a:schemeClr val="bg1"/>
                </a:solidFill>
                <a:latin typeface="Poppins" panose="00000500000000000000" pitchFamily="2" charset="0"/>
                <a:cs typeface="Poppins" panose="00000500000000000000" pitchFamily="2" charset="0"/>
              </a:rPr>
              <a:t>You can find me at:</a:t>
            </a:r>
          </a:p>
        </p:txBody>
      </p:sp>
      <p:sp>
        <p:nvSpPr>
          <p:cNvPr id="29" name="TextBox 28">
            <a:extLst>
              <a:ext uri="{FF2B5EF4-FFF2-40B4-BE49-F238E27FC236}">
                <a16:creationId xmlns:a16="http://schemas.microsoft.com/office/drawing/2014/main" id="{CFE9164D-6E55-429F-A851-325F35197D50}"/>
              </a:ext>
            </a:extLst>
          </p:cNvPr>
          <p:cNvSpPr txBox="1"/>
          <p:nvPr/>
        </p:nvSpPr>
        <p:spPr>
          <a:xfrm>
            <a:off x="630238" y="5527984"/>
            <a:ext cx="3233737" cy="573362"/>
          </a:xfrm>
          <a:prstGeom prst="rect">
            <a:avLst/>
          </a:prstGeom>
          <a:noFill/>
        </p:spPr>
        <p:txBody>
          <a:bodyPr wrap="square" rtlCol="0">
            <a:spAutoFit/>
          </a:bodyPr>
          <a:lstStyle/>
          <a:p>
            <a:pPr>
              <a:lnSpc>
                <a:spcPct val="150000"/>
              </a:lnSpc>
            </a:pPr>
            <a:r>
              <a:rPr lang="en-US" sz="2400" dirty="0">
                <a:solidFill>
                  <a:srgbClr val="F48F14"/>
                </a:solidFill>
                <a:latin typeface="Lato Light" panose="020F0302020204030203" pitchFamily="34" charset="0"/>
              </a:rPr>
              <a:t>@daveaingram</a:t>
            </a:r>
          </a:p>
        </p:txBody>
      </p:sp>
      <p:sp>
        <p:nvSpPr>
          <p:cNvPr id="30" name="TextBox 29">
            <a:extLst>
              <a:ext uri="{FF2B5EF4-FFF2-40B4-BE49-F238E27FC236}">
                <a16:creationId xmlns:a16="http://schemas.microsoft.com/office/drawing/2014/main" id="{60D72E8C-6E3B-40B6-8F83-7F8ECF31E4FB}"/>
              </a:ext>
            </a:extLst>
          </p:cNvPr>
          <p:cNvSpPr txBox="1"/>
          <p:nvPr/>
        </p:nvSpPr>
        <p:spPr>
          <a:xfrm>
            <a:off x="4504914" y="5527984"/>
            <a:ext cx="3233737" cy="573362"/>
          </a:xfrm>
          <a:prstGeom prst="rect">
            <a:avLst/>
          </a:prstGeom>
          <a:noFill/>
        </p:spPr>
        <p:txBody>
          <a:bodyPr wrap="square" rtlCol="0">
            <a:spAutoFit/>
          </a:bodyPr>
          <a:lstStyle/>
          <a:p>
            <a:pPr>
              <a:lnSpc>
                <a:spcPct val="150000"/>
              </a:lnSpc>
            </a:pPr>
            <a:r>
              <a:rPr lang="en-US" sz="2400" dirty="0">
                <a:solidFill>
                  <a:srgbClr val="F48F14"/>
                </a:solidFill>
                <a:latin typeface="Lato Light" panose="020F0302020204030203" pitchFamily="34" charset="0"/>
              </a:rPr>
              <a:t>dave@querri.com</a:t>
            </a:r>
          </a:p>
        </p:txBody>
      </p:sp>
      <p:pic>
        <p:nvPicPr>
          <p:cNvPr id="2" name="Picture 2">
            <a:extLst>
              <a:ext uri="{FF2B5EF4-FFF2-40B4-BE49-F238E27FC236}">
                <a16:creationId xmlns:a16="http://schemas.microsoft.com/office/drawing/2014/main" id="{EEB1222A-FED3-80A7-5775-DD6E155EBA2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80327" y="754328"/>
            <a:ext cx="3993746" cy="3993746"/>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a:extLst>
              <a:ext uri="{FF2B5EF4-FFF2-40B4-BE49-F238E27FC236}">
                <a16:creationId xmlns:a16="http://schemas.microsoft.com/office/drawing/2014/main" id="{23E4B1D7-32E8-769A-A10B-268E1B51BC5D}"/>
              </a:ext>
            </a:extLst>
          </p:cNvPr>
          <p:cNvSpPr/>
          <p:nvPr/>
        </p:nvSpPr>
        <p:spPr>
          <a:xfrm rot="10800000">
            <a:off x="9480561" y="4960935"/>
            <a:ext cx="393275" cy="600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82975B2-EFFC-196B-93B4-8FEABEDF9AC3}"/>
              </a:ext>
            </a:extLst>
          </p:cNvPr>
          <p:cNvSpPr txBox="1"/>
          <p:nvPr/>
        </p:nvSpPr>
        <p:spPr>
          <a:xfrm>
            <a:off x="8631354" y="5751102"/>
            <a:ext cx="2091689" cy="646331"/>
          </a:xfrm>
          <a:prstGeom prst="rect">
            <a:avLst/>
          </a:prstGeom>
          <a:noFill/>
        </p:spPr>
        <p:txBody>
          <a:bodyPr wrap="square" rtlCol="0">
            <a:spAutoFit/>
          </a:bodyPr>
          <a:lstStyle/>
          <a:p>
            <a:pPr algn="ctr"/>
            <a:r>
              <a:rPr lang="en-US" dirty="0">
                <a:solidFill>
                  <a:schemeClr val="bg1"/>
                </a:solidFill>
              </a:rPr>
              <a:t>Slides and resources on </a:t>
            </a:r>
            <a:r>
              <a:rPr lang="en-US" dirty="0" err="1">
                <a:solidFill>
                  <a:schemeClr val="bg1"/>
                </a:solidFill>
              </a:rPr>
              <a:t>Github</a:t>
            </a:r>
            <a:r>
              <a:rPr lang="en-US" dirty="0">
                <a:solidFill>
                  <a:schemeClr val="bg1"/>
                </a:solidFill>
              </a:rPr>
              <a:t>!</a:t>
            </a:r>
          </a:p>
        </p:txBody>
      </p:sp>
    </p:spTree>
    <p:extLst>
      <p:ext uri="{BB962C8B-B14F-4D97-AF65-F5344CB8AC3E}">
        <p14:creationId xmlns:p14="http://schemas.microsoft.com/office/powerpoint/2010/main" val="429463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000" y="-1873833"/>
            <a:ext cx="6096000" cy="8731833"/>
          </a:xfrm>
          <a:prstGeom prst="rect">
            <a:avLst/>
          </a:prstGeom>
        </p:spPr>
      </p:pic>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Prompt</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3062899"/>
            <a:ext cx="3203575" cy="7101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A Question or Instruction, formulated as a chat message.</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822809"/>
            <a:ext cx="3203575" cy="38010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For “chat” GPT at least</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135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6096000" cy="8877171"/>
          </a:xfrm>
          <a:prstGeom prst="rect">
            <a:avLst/>
          </a:prstGeom>
        </p:spPr>
      </p:pic>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679577"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Response</a:t>
            </a:r>
          </a:p>
        </p:txBody>
      </p:sp>
      <p:sp>
        <p:nvSpPr>
          <p:cNvPr id="3" name="TextBox 2">
            <a:extLst>
              <a:ext uri="{FF2B5EF4-FFF2-40B4-BE49-F238E27FC236}">
                <a16:creationId xmlns:a16="http://schemas.microsoft.com/office/drawing/2014/main" id="{F7892D27-932D-107D-91EE-A2940EB0E189}"/>
              </a:ext>
            </a:extLst>
          </p:cNvPr>
          <p:cNvSpPr txBox="1"/>
          <p:nvPr/>
        </p:nvSpPr>
        <p:spPr>
          <a:xfrm>
            <a:off x="6679577" y="3073934"/>
            <a:ext cx="3203575" cy="103329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Chat GPT starts giving a response, one word at a time, based on the prompt.</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Tree>
    <p:extLst>
      <p:ext uri="{BB962C8B-B14F-4D97-AF65-F5344CB8AC3E}">
        <p14:creationId xmlns:p14="http://schemas.microsoft.com/office/powerpoint/2010/main" val="276701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000" y="-763104"/>
            <a:ext cx="6096000" cy="7652006"/>
          </a:xfrm>
          <a:prstGeom prst="rect">
            <a:avLst/>
          </a:prstGeom>
        </p:spPr>
      </p:pic>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Token</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2831339"/>
            <a:ext cx="3754059" cy="3869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A Token is the unit GPT ”thinks” in </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285882"/>
            <a:ext cx="3203575" cy="167276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A helpful rule of thumb is that one token generally corresponds to ~4 characters of text for common English text. This translates to roughly ¾ of a word (so 100 tokens ~= 75 words).</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E997201-87EC-C806-0858-7231F642FBD1}"/>
              </a:ext>
            </a:extLst>
          </p:cNvPr>
          <p:cNvSpPr txBox="1"/>
          <p:nvPr/>
        </p:nvSpPr>
        <p:spPr>
          <a:xfrm>
            <a:off x="623888" y="1570192"/>
            <a:ext cx="4578733" cy="646331"/>
          </a:xfrm>
          <a:prstGeom prst="rect">
            <a:avLst/>
          </a:prstGeom>
          <a:noFill/>
        </p:spPr>
        <p:txBody>
          <a:bodyPr wrap="square">
            <a:spAutoFit/>
          </a:bodyPr>
          <a:lstStyle/>
          <a:p>
            <a:r>
              <a:rPr lang="en-US" dirty="0">
                <a:hlinkClick r:id="rId3"/>
              </a:rPr>
              <a:t>https://platform.openai.com/tokenizer</a:t>
            </a:r>
            <a:endParaRPr lang="en-US" dirty="0"/>
          </a:p>
          <a:p>
            <a:endParaRPr lang="en-US" dirty="0"/>
          </a:p>
        </p:txBody>
      </p:sp>
    </p:spTree>
    <p:extLst>
      <p:ext uri="{BB962C8B-B14F-4D97-AF65-F5344CB8AC3E}">
        <p14:creationId xmlns:p14="http://schemas.microsoft.com/office/powerpoint/2010/main" val="3266031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a:srcRect/>
          <a:stretch/>
        </p:blipFill>
        <p:spPr>
          <a:xfrm>
            <a:off x="-880055" y="-18208"/>
            <a:ext cx="6976055" cy="6976055"/>
          </a:xfrm>
          <a:prstGeom prst="rect">
            <a:avLst/>
          </a:prstGeom>
        </p:spPr>
      </p:pic>
      <p:sp>
        <p:nvSpPr>
          <p:cNvPr id="6" name="Slide number 5">
            <a:extLst>
              <a:ext uri="{FF2B5EF4-FFF2-40B4-BE49-F238E27FC236}">
                <a16:creationId xmlns:a16="http://schemas.microsoft.com/office/drawing/2014/main" id="{CCF65DB1-57A0-4FB4-A304-D010FAF11B3C}"/>
              </a:ext>
            </a:extLst>
          </p:cNvPr>
          <p:cNvSpPr txBox="1">
            <a:spLocks/>
          </p:cNvSpPr>
          <p:nvPr/>
        </p:nvSpPr>
        <p:spPr>
          <a:xfrm>
            <a:off x="10956963" y="5712668"/>
            <a:ext cx="71007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35B6F3B-3D07-48CA-8C56-10E02D490E6D}" type="slidenum">
              <a:rPr kumimoji="0" lang="en-US" sz="1600" b="1" i="0" u="none" strike="noStrike" kern="1200" cap="none" spc="0" normalizeH="0" baseline="0" noProof="0" smtClean="0">
                <a:ln>
                  <a:noFill/>
                </a:ln>
                <a:solidFill>
                  <a:srgbClr val="F48F14"/>
                </a:solidFill>
                <a:effectLst/>
                <a:uLnTx/>
                <a:uFillTx/>
                <a:latin typeface="Montserrat" panose="00000500000000000000" pitchFamily="2" charset="-52"/>
                <a:ea typeface="+mn-ea"/>
                <a:cs typeface="Poppins" panose="000005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1" i="0" u="none" strike="noStrike" kern="1200" cap="none" spc="0" normalizeH="0" baseline="0" noProof="0" dirty="0">
              <a:ln>
                <a:noFill/>
              </a:ln>
              <a:solidFill>
                <a:srgbClr val="F48F14"/>
              </a:solidFill>
              <a:effectLst/>
              <a:uLnTx/>
              <a:uFillTx/>
              <a:latin typeface="Montserrat" panose="00000500000000000000" pitchFamily="2" charset="-52"/>
              <a:ea typeface="+mn-ea"/>
              <a:cs typeface="Poppins" panose="00000500000000000000" pitchFamily="2" charset="0"/>
            </a:endParaRPr>
          </a:p>
        </p:txBody>
      </p:sp>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679577"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Context</a:t>
            </a:r>
          </a:p>
          <a:p>
            <a:pPr marL="0" marR="0" lvl="0" indent="0" algn="l" defTabSz="914400" rtl="0" eaLnBrk="1" fontAlgn="auto" latinLnBrk="0" hangingPunct="1">
              <a:lnSpc>
                <a:spcPct val="130000"/>
              </a:lnSpc>
              <a:spcBef>
                <a:spcPts val="0"/>
              </a:spcBef>
              <a:spcAft>
                <a:spcPts val="0"/>
              </a:spcAft>
              <a:buClrTx/>
              <a:buSzTx/>
              <a:buFontTx/>
              <a:buNone/>
              <a:tabLst/>
              <a:defRPr/>
            </a:pPr>
            <a:r>
              <a:rPr lang="en-US" sz="3600" b="1" dirty="0">
                <a:solidFill>
                  <a:srgbClr val="F48F14"/>
                </a:solidFill>
                <a:latin typeface="Poppins" panose="00000500000000000000" pitchFamily="2" charset="0"/>
                <a:cs typeface="Poppins" panose="00000500000000000000" pitchFamily="2" charset="0"/>
              </a:rPr>
              <a:t>Window</a:t>
            </a:r>
            <a:endPar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endParaRPr>
          </a:p>
        </p:txBody>
      </p:sp>
      <p:sp>
        <p:nvSpPr>
          <p:cNvPr id="3" name="TextBox 2">
            <a:extLst>
              <a:ext uri="{FF2B5EF4-FFF2-40B4-BE49-F238E27FC236}">
                <a16:creationId xmlns:a16="http://schemas.microsoft.com/office/drawing/2014/main" id="{F7892D27-932D-107D-91EE-A2940EB0E189}"/>
              </a:ext>
            </a:extLst>
          </p:cNvPr>
          <p:cNvSpPr txBox="1"/>
          <p:nvPr/>
        </p:nvSpPr>
        <p:spPr>
          <a:xfrm>
            <a:off x="6679577" y="3073934"/>
            <a:ext cx="3203575" cy="7101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Different models support different amounts</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4" name="TextBox 3">
            <a:extLst>
              <a:ext uri="{FF2B5EF4-FFF2-40B4-BE49-F238E27FC236}">
                <a16:creationId xmlns:a16="http://schemas.microsoft.com/office/drawing/2014/main" id="{F7321D4C-3F43-DDA9-08E9-A4AAA1DFD511}"/>
              </a:ext>
            </a:extLst>
          </p:cNvPr>
          <p:cNvSpPr txBox="1"/>
          <p:nvPr/>
        </p:nvSpPr>
        <p:spPr>
          <a:xfrm>
            <a:off x="6679577" y="3833844"/>
            <a:ext cx="3203575" cy="102835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GPT-4: 8,000 or 32,000 tokens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400" dirty="0">
                <a:latin typeface="Lato Light" panose="020F0302020204030203" pitchFamily="34" charset="0"/>
              </a:rPr>
              <a:t>GPT-3.5: 4096 tokens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Claude: ~8</a:t>
            </a:r>
            <a:r>
              <a:rPr lang="en-US" sz="1400" dirty="0">
                <a:latin typeface="Lato Light" panose="020F0302020204030203" pitchFamily="34" charset="0"/>
              </a:rPr>
              <a:t>,000 tokens</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2071392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awing 1">
            <a:extLst>
              <a:ext uri="{FF2B5EF4-FFF2-40B4-BE49-F238E27FC236}">
                <a16:creationId xmlns:a16="http://schemas.microsoft.com/office/drawing/2014/main" id="{6DE470C7-375A-4F53-8BF9-813E05E62CA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65075" y="1078681"/>
            <a:ext cx="6096000" cy="4934857"/>
          </a:xfrm>
          <a:prstGeom prst="rect">
            <a:avLst/>
          </a:prstGeom>
          <a:ln>
            <a:noFill/>
          </a:ln>
          <a:effectLst>
            <a:outerShdw blurRad="292100" dist="139700" dir="2700000" algn="tl" rotWithShape="0">
              <a:srgbClr val="333333">
                <a:alpha val="65000"/>
              </a:srgbClr>
            </a:outerShdw>
          </a:effectLst>
        </p:spPr>
      </p:pic>
      <p:sp>
        <p:nvSpPr>
          <p:cNvPr id="7" name="Google Shape;70;p14">
            <a:extLst>
              <a:ext uri="{FF2B5EF4-FFF2-40B4-BE49-F238E27FC236}">
                <a16:creationId xmlns:a16="http://schemas.microsoft.com/office/drawing/2014/main" id="{FEB7CDBB-4BFE-452D-B969-7D67492CC1D6}"/>
              </a:ext>
            </a:extLst>
          </p:cNvPr>
          <p:cNvSpPr txBox="1">
            <a:spLocks/>
          </p:cNvSpPr>
          <p:nvPr/>
        </p:nvSpPr>
        <p:spPr>
          <a:xfrm>
            <a:off x="641042" y="754328"/>
            <a:ext cx="3240087" cy="2001061"/>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48F14"/>
                </a:solidFill>
                <a:effectLst/>
                <a:uLnTx/>
                <a:uFillTx/>
                <a:latin typeface="Poppins" panose="00000500000000000000" pitchFamily="2" charset="0"/>
                <a:ea typeface="+mj-ea"/>
                <a:cs typeface="Poppins" panose="00000500000000000000" pitchFamily="2" charset="0"/>
              </a:rPr>
              <a:t>Model</a:t>
            </a:r>
          </a:p>
        </p:txBody>
      </p:sp>
      <p:sp>
        <p:nvSpPr>
          <p:cNvPr id="12" name="TextBox 11">
            <a:extLst>
              <a:ext uri="{FF2B5EF4-FFF2-40B4-BE49-F238E27FC236}">
                <a16:creationId xmlns:a16="http://schemas.microsoft.com/office/drawing/2014/main" id="{0C17FF33-6FA9-4417-94FA-C5AF7ED9CD1B}"/>
              </a:ext>
            </a:extLst>
          </p:cNvPr>
          <p:cNvSpPr txBox="1"/>
          <p:nvPr/>
        </p:nvSpPr>
        <p:spPr>
          <a:xfrm>
            <a:off x="639265" y="3062899"/>
            <a:ext cx="3203575" cy="71013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Lots of models are out there from </a:t>
            </a:r>
            <a:r>
              <a:rPr kumimoji="0" lang="en-US" sz="1400" b="1" i="0" u="none" strike="noStrike" kern="1200" cap="none" spc="0" normalizeH="0" baseline="0" noProof="0" dirty="0" err="1">
                <a:ln>
                  <a:noFill/>
                </a:ln>
                <a:effectLst/>
                <a:uLnTx/>
                <a:uFillTx/>
                <a:latin typeface="Poppins" panose="00000500000000000000" pitchFamily="2" charset="0"/>
                <a:ea typeface="+mn-ea"/>
                <a:cs typeface="Poppins" panose="00000500000000000000" pitchFamily="2" charset="0"/>
              </a:rPr>
              <a:t>OpenAI</a:t>
            </a:r>
            <a:r>
              <a:rPr kumimoji="0" lang="en-US" sz="1400" b="1" i="0" u="none" strike="noStrike" kern="1200" cap="none" spc="0" normalizeH="0" baseline="0" noProof="0" dirty="0">
                <a:ln>
                  <a:noFill/>
                </a:ln>
                <a:effectLst/>
                <a:uLnTx/>
                <a:uFillTx/>
                <a:latin typeface="Poppins" panose="00000500000000000000" pitchFamily="2" charset="0"/>
                <a:ea typeface="+mn-ea"/>
                <a:cs typeface="Poppins" panose="00000500000000000000" pitchFamily="2" charset="0"/>
              </a:rPr>
              <a:t> and others.</a:t>
            </a:r>
            <a:endParaRPr kumimoji="0" lang="en-US" sz="1400" b="1" i="0" u="none" strike="noStrike" kern="1200" cap="none" spc="0" normalizeH="0" baseline="0" noProof="0" dirty="0">
              <a:ln>
                <a:noFill/>
              </a:ln>
              <a:effectLst/>
              <a:uLnTx/>
              <a:uFillTx/>
              <a:latin typeface="Calibri" panose="020F0502020204030204"/>
              <a:ea typeface="+mn-ea"/>
              <a:cs typeface="Poppins" panose="00000500000000000000" pitchFamily="2" charset="0"/>
            </a:endParaRPr>
          </a:p>
        </p:txBody>
      </p:sp>
      <p:sp>
        <p:nvSpPr>
          <p:cNvPr id="13" name="TextBox 12">
            <a:extLst>
              <a:ext uri="{FF2B5EF4-FFF2-40B4-BE49-F238E27FC236}">
                <a16:creationId xmlns:a16="http://schemas.microsoft.com/office/drawing/2014/main" id="{6F50C70F-1BF2-4AFE-BACB-8850DEB3EAC2}"/>
              </a:ext>
            </a:extLst>
          </p:cNvPr>
          <p:cNvSpPr txBox="1"/>
          <p:nvPr/>
        </p:nvSpPr>
        <p:spPr>
          <a:xfrm>
            <a:off x="639265" y="3822809"/>
            <a:ext cx="3203575" cy="10264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Lato Light" panose="020F0302020204030203" pitchFamily="34" charset="0"/>
                <a:ea typeface="+mn-ea"/>
                <a:cs typeface="+mn-cs"/>
              </a:rPr>
              <a:t>Models are pretty much fixed once created, but they can be fine tuned in various ways.</a:t>
            </a:r>
            <a:endParaRPr kumimoji="0" lang="en-US" sz="1400" b="0" i="0" u="none" strike="noStrike" kern="1200" cap="none" spc="0" normalizeH="0" baseline="0" noProof="0" dirty="0">
              <a:ln>
                <a:noFill/>
              </a:ln>
              <a:effectLst/>
              <a:uLnTx/>
              <a:uFillTx/>
              <a:latin typeface="Calibri" panose="020F0502020204030204"/>
              <a:ea typeface="+mn-ea"/>
              <a:cs typeface="+mn-cs"/>
            </a:endParaRPr>
          </a:p>
        </p:txBody>
      </p:sp>
      <p:cxnSp>
        <p:nvCxnSpPr>
          <p:cNvPr id="8" name="Straight with arrow 7">
            <a:extLst>
              <a:ext uri="{FF2B5EF4-FFF2-40B4-BE49-F238E27FC236}">
                <a16:creationId xmlns:a16="http://schemas.microsoft.com/office/drawing/2014/main" id="{EF905D27-C412-4641-A181-8DA048098E51}"/>
              </a:ext>
            </a:extLst>
          </p:cNvPr>
          <p:cNvCxnSpPr>
            <a:cxnSpLocks/>
          </p:cNvCxnSpPr>
          <p:nvPr/>
        </p:nvCxnSpPr>
        <p:spPr>
          <a:xfrm>
            <a:off x="623888" y="5894088"/>
            <a:ext cx="3240087" cy="0"/>
          </a:xfrm>
          <a:prstGeom prst="straightConnector1">
            <a:avLst/>
          </a:prstGeom>
          <a:ln w="28575">
            <a:solidFill>
              <a:srgbClr val="F48F1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446082"/>
      </p:ext>
    </p:extLst>
  </p:cSld>
  <p:clrMapOvr>
    <a:masterClrMapping/>
  </p:clrMapOvr>
</p:sld>
</file>

<file path=ppt/theme/theme1.xml><?xml version="1.0" encoding="utf-8"?>
<a:theme xmlns:a="http://schemas.openxmlformats.org/drawingml/2006/main" name="Subject Office">
  <a:themeElements>
    <a:clrScheme name="Querri">
      <a:dk1>
        <a:srgbClr val="262323"/>
      </a:dk1>
      <a:lt1>
        <a:srgbClr val="FFFFFF"/>
      </a:lt1>
      <a:dk2>
        <a:srgbClr val="171515"/>
      </a:dk2>
      <a:lt2>
        <a:srgbClr val="E7E6E6"/>
      </a:lt2>
      <a:accent1>
        <a:srgbClr val="F38F15"/>
      </a:accent1>
      <a:accent2>
        <a:srgbClr val="E47111"/>
      </a:accent2>
      <a:accent3>
        <a:srgbClr val="D6550D"/>
      </a:accent3>
      <a:accent4>
        <a:srgbClr val="89A0C8"/>
      </a:accent4>
      <a:accent5>
        <a:srgbClr val="637391"/>
      </a:accent5>
      <a:accent6>
        <a:srgbClr val="1A1919"/>
      </a:accent6>
      <a:hlink>
        <a:srgbClr val="647391"/>
      </a:hlink>
      <a:folHlink>
        <a:srgbClr val="8F5FAD"/>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erri-presentation-template" id="{CB05DF2F-B092-CF44-AF59-C7DD28D98675}" vid="{B7A5C45D-64F4-4448-B787-4D34FDB01B3D}"/>
    </a:ext>
  </a:extLst>
</a:theme>
</file>

<file path=ppt/theme/theme2.xml><?xml version="1.0" encoding="utf-8"?>
<a:theme xmlns:a="http://schemas.openxmlformats.org/drawingml/2006/main" name="1_Subject Office">
  <a:themeElements>
    <a:clrScheme name="Querri">
      <a:dk1>
        <a:srgbClr val="262323"/>
      </a:dk1>
      <a:lt1>
        <a:srgbClr val="FFFFFF"/>
      </a:lt1>
      <a:dk2>
        <a:srgbClr val="171515"/>
      </a:dk2>
      <a:lt2>
        <a:srgbClr val="E7E6E6"/>
      </a:lt2>
      <a:accent1>
        <a:srgbClr val="F38F15"/>
      </a:accent1>
      <a:accent2>
        <a:srgbClr val="E47111"/>
      </a:accent2>
      <a:accent3>
        <a:srgbClr val="D6550D"/>
      </a:accent3>
      <a:accent4>
        <a:srgbClr val="89A0C8"/>
      </a:accent4>
      <a:accent5>
        <a:srgbClr val="637391"/>
      </a:accent5>
      <a:accent6>
        <a:srgbClr val="1A1919"/>
      </a:accent6>
      <a:hlink>
        <a:srgbClr val="647391"/>
      </a:hlink>
      <a:folHlink>
        <a:srgbClr val="8F5FAD"/>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erri-presentation-template" id="{CB05DF2F-B092-CF44-AF59-C7DD28D98675}" vid="{CA123C44-CB17-294F-8B04-F4F6545DB678}"/>
    </a:ext>
  </a:extLst>
</a:theme>
</file>

<file path=docProps/app.xml><?xml version="1.0" encoding="utf-8"?>
<Properties xmlns="http://schemas.openxmlformats.org/officeDocument/2006/extended-properties" xmlns:vt="http://schemas.openxmlformats.org/officeDocument/2006/docPropsVTypes">
  <Template/>
  <TotalTime>1597</TotalTime>
  <Words>1283</Words>
  <Application>Microsoft Macintosh PowerPoint</Application>
  <PresentationFormat>Widescreen</PresentationFormat>
  <Paragraphs>136</Paragraphs>
  <Slides>45</Slides>
  <Notes>0</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Poppins</vt:lpstr>
      <vt:lpstr>Calibri</vt:lpstr>
      <vt:lpstr>Montserrat Bold</vt:lpstr>
      <vt:lpstr>Calibri Light</vt:lpstr>
      <vt:lpstr>Lato Light</vt:lpstr>
      <vt:lpstr>Montserrat</vt:lpstr>
      <vt:lpstr>Arial</vt:lpstr>
      <vt:lpstr>Montserrat SemiBold</vt:lpstr>
      <vt:lpstr>Poppins Bold</vt:lpstr>
      <vt:lpstr>Subject Office</vt:lpstr>
      <vt:lpstr>1_Subject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Ingram</dc:creator>
  <cp:lastModifiedBy>David Ingram</cp:lastModifiedBy>
  <cp:revision>5</cp:revision>
  <dcterms:created xsi:type="dcterms:W3CDTF">2023-04-12T22:22:48Z</dcterms:created>
  <dcterms:modified xsi:type="dcterms:W3CDTF">2023-04-21T15:44:13Z</dcterms:modified>
</cp:coreProperties>
</file>